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65" r:id="rId2"/>
    <p:sldId id="298" r:id="rId3"/>
    <p:sldId id="351" r:id="rId4"/>
    <p:sldId id="352" r:id="rId5"/>
    <p:sldId id="350" r:id="rId6"/>
    <p:sldId id="340" r:id="rId7"/>
    <p:sldId id="345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3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9" y="6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2F2E8-A459-444C-A4F5-13D30BBEAF0E}" type="datetimeFigureOut">
              <a:rPr lang="en-US" smtClean="0"/>
              <a:t>9/17/2024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69A26-9E46-41AE-B00D-54D5C9B97B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249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A543B-7441-43C4-B7FF-9052E5B38046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79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6FD2B-7E04-4E2E-8006-F1CF45F21646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2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D21-9960-46CB-9AE0-46A3D36BF4D9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46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69FE8-ADA7-49C2-9E13-CB712283A849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7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F573-3EF5-46D3-9053-33E333595628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4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14782-21DA-4533-9328-EEB7C02A103B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09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2555-DB30-4CC3-8CE8-43DD5F789B80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4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D2B8-DEEE-4EBD-9317-120263A1D57F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8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DDE6-4181-4399-BB52-BCAAFE5F6987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47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F80B-0931-4A88-B9BF-3B8E4803B09C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8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C18A-2AE6-4A87-A451-903C250C8AA6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9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4A5CE-07A7-4CAD-B4EF-8B61FC9BE7CA}" type="datetime1">
              <a:rPr lang="en-US" smtClean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E8C94-D21E-41FF-A93A-90046843DB5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 descr="Image result for calaveras county wd logo">
            <a:extLst>
              <a:ext uri="{FF2B5EF4-FFF2-40B4-BE49-F238E27FC236}">
                <a16:creationId xmlns:a16="http://schemas.microsoft.com/office/drawing/2014/main" id="{F481582A-1762-7495-A467-B651B43760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51" y="6191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911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A5BDD-0E6B-4D77-BE92-AF991A323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1209" y="2107096"/>
            <a:ext cx="9144000" cy="3548269"/>
          </a:xfrm>
        </p:spPr>
        <p:txBody>
          <a:bodyPr>
            <a:normAutofit/>
          </a:bodyPr>
          <a:lstStyle/>
          <a:p>
            <a:r>
              <a:rPr lang="en-US" sz="5400" b="1" dirty="0"/>
              <a:t>Chart of Accounts</a:t>
            </a:r>
            <a:br>
              <a:rPr lang="en-US" sz="5400" b="1" dirty="0"/>
            </a:br>
            <a:r>
              <a:rPr lang="en-US" sz="5400" b="1" dirty="0"/>
              <a:t> </a:t>
            </a:r>
            <a:br>
              <a:rPr lang="en-US" sz="5400" b="1" dirty="0"/>
            </a:br>
            <a:r>
              <a:rPr lang="en-US" sz="5400" b="1" dirty="0"/>
              <a:t>Tyler Core Financials</a:t>
            </a:r>
            <a:br>
              <a:rPr lang="en-US" sz="1000" b="1" dirty="0"/>
            </a:br>
            <a:br>
              <a:rPr lang="en-US" sz="1000" b="1" dirty="0"/>
            </a:br>
            <a:br>
              <a:rPr lang="en-US" sz="1000" b="1" dirty="0"/>
            </a:b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656BAE-AA98-41AA-922D-E75C848DE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6149" y="5465134"/>
            <a:ext cx="10097386" cy="930349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  <a:p>
            <a:endParaRPr lang="en-US" dirty="0"/>
          </a:p>
          <a:p>
            <a:pPr algn="r"/>
            <a:r>
              <a:rPr lang="en-US" sz="5100" dirty="0"/>
              <a:t>September 17,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0BEA83-28E4-E3FD-F32A-2F3D99E3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118366F-A6A7-1376-6E7C-8D6C9DB3FBD3}"/>
              </a:ext>
            </a:extLst>
          </p:cNvPr>
          <p:cNvSpPr txBox="1">
            <a:spLocks/>
          </p:cNvSpPr>
          <p:nvPr/>
        </p:nvSpPr>
        <p:spPr>
          <a:xfrm>
            <a:off x="1616149" y="462517"/>
            <a:ext cx="9144000" cy="930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900" b="1" dirty="0"/>
              <a:t>Calaveras County Water District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277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E527-FF15-B4E0-99DD-CAAE0761F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776" y="365126"/>
            <a:ext cx="9663023" cy="963944"/>
          </a:xfrm>
        </p:spPr>
        <p:txBody>
          <a:bodyPr>
            <a:normAutofit/>
          </a:bodyPr>
          <a:lstStyle/>
          <a:p>
            <a:r>
              <a:rPr lang="en-US" dirty="0"/>
              <a:t>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65146-695A-1DE4-995D-B871211A4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234" y="1462574"/>
            <a:ext cx="10518565" cy="502122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SzPct val="70000"/>
              <a:buFont typeface="Calibri" panose="020F0502020204030204" pitchFamily="34" charset="0"/>
              <a:buChar char="‒"/>
            </a:pPr>
            <a:r>
              <a:rPr lang="en-US" sz="3200" dirty="0"/>
              <a:t>Finance has been working with Tyler Technologies on the implementation of its core financial programs.</a:t>
            </a:r>
          </a:p>
          <a:p>
            <a:pPr>
              <a:spcAft>
                <a:spcPts val="600"/>
              </a:spcAft>
              <a:buSzPct val="70000"/>
              <a:buFont typeface="Calibri" panose="020F0502020204030204" pitchFamily="34" charset="0"/>
              <a:buChar char="‒"/>
            </a:pPr>
            <a:r>
              <a:rPr lang="en-US" sz="3200" dirty="0"/>
              <a:t>The foundation of the District’s accounting system is the Chart of Accounts (COA).</a:t>
            </a:r>
          </a:p>
          <a:p>
            <a:pPr>
              <a:buSzPct val="70000"/>
              <a:buFont typeface="Calibri" panose="020F0502020204030204" pitchFamily="34" charset="0"/>
              <a:buChar char="‒"/>
            </a:pPr>
            <a:r>
              <a:rPr lang="en-US" sz="3200" dirty="0"/>
              <a:t>The COA sets the ten-digit General Ledger (G/L) account numbers used in all accounting transactions and is based on the following structure:</a:t>
            </a:r>
          </a:p>
          <a:p>
            <a:pPr>
              <a:buSzPct val="70000"/>
              <a:buFont typeface="Calibri" panose="020F0502020204030204" pitchFamily="34" charset="0"/>
              <a:buChar char="‒"/>
            </a:pPr>
            <a:endParaRPr lang="en-US" sz="200" dirty="0"/>
          </a:p>
          <a:p>
            <a:pPr marL="457200" lvl="1" indent="0">
              <a:spcAft>
                <a:spcPts val="600"/>
              </a:spcAft>
              <a:buSzPct val="70000"/>
              <a:buNone/>
            </a:pPr>
            <a:r>
              <a:rPr lang="en-US" sz="2800" dirty="0"/>
              <a:t>                Fund – Department – Object      (xxx-xx-xxxxx)</a:t>
            </a:r>
          </a:p>
          <a:p>
            <a:pPr>
              <a:spcBef>
                <a:spcPts val="1400"/>
              </a:spcBef>
              <a:buSzPct val="70000"/>
              <a:buFont typeface="Calibri" panose="020F0502020204030204" pitchFamily="34" charset="0"/>
              <a:buChar char="–"/>
            </a:pPr>
            <a:r>
              <a:rPr lang="en-US" sz="3200" dirty="0"/>
              <a:t>Fund numbers are three digits and include operating funds, reserve funds, CIP funds and expansion funds.</a:t>
            </a:r>
          </a:p>
          <a:p>
            <a:pPr marL="457200" lvl="1" indent="0">
              <a:buSzPct val="70000"/>
              <a:buNone/>
            </a:pPr>
            <a:endParaRPr lang="en-US" sz="2800" dirty="0"/>
          </a:p>
          <a:p>
            <a:pPr marL="0" indent="0">
              <a:buSzPct val="70000"/>
              <a:buNone/>
            </a:pPr>
            <a:endParaRPr lang="en-US" sz="200" dirty="0"/>
          </a:p>
          <a:p>
            <a:pPr>
              <a:buSzPct val="60000"/>
              <a:buFont typeface="Wingdings" panose="05000000000000000000" pitchFamily="2" charset="2"/>
              <a:buChar char="q"/>
            </a:pPr>
            <a:endParaRPr lang="en-US" sz="1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7AE9E-4EFB-7A91-2653-331AA3111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E527-FF15-B4E0-99DD-CAAE0761F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776" y="365126"/>
            <a:ext cx="9663023" cy="963944"/>
          </a:xfrm>
        </p:spPr>
        <p:txBody>
          <a:bodyPr>
            <a:normAutofit/>
          </a:bodyPr>
          <a:lstStyle/>
          <a:p>
            <a:r>
              <a:rPr lang="en-US" dirty="0"/>
              <a:t>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65146-695A-1DE4-995D-B871211A4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234" y="1462574"/>
            <a:ext cx="10518565" cy="5021224"/>
          </a:xfrm>
        </p:spPr>
        <p:txBody>
          <a:bodyPr>
            <a:normAutofit fontScale="92500"/>
          </a:bodyPr>
          <a:lstStyle/>
          <a:p>
            <a:pPr>
              <a:spcAft>
                <a:spcPts val="1000"/>
              </a:spcAft>
              <a:buSzPct val="70000"/>
              <a:buFont typeface="Calibri" panose="020F0502020204030204" pitchFamily="34" charset="0"/>
              <a:buChar char="‒"/>
            </a:pPr>
            <a:r>
              <a:rPr lang="en-US" sz="3200" dirty="0"/>
              <a:t>Department numbers are two digits:</a:t>
            </a:r>
          </a:p>
          <a:p>
            <a:pPr marL="800100" marR="8255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Dept 00 - Balance sheet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8255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Dept 50 - Non-Departmental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8255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Dept 54 - Utility Services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8255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Dept 56 - Administration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8255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Dept 57 - Board of Directors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8255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Dept 58 - Technical Services/Engineering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marR="8255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Dept 59 - Finance/Customer Service</a:t>
            </a:r>
          </a:p>
          <a:p>
            <a:pPr marL="800100" marR="8255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Dept 60 - Water Resources</a:t>
            </a:r>
            <a:endParaRPr lang="en-US" dirty="0"/>
          </a:p>
          <a:p>
            <a:pPr>
              <a:buSzPct val="70000"/>
              <a:buFont typeface="Calibri" panose="020F0502020204030204" pitchFamily="34" charset="0"/>
              <a:buChar char="–"/>
            </a:pPr>
            <a:r>
              <a:rPr lang="en-US" sz="3200" dirty="0"/>
              <a:t>Object numbers are five digits and follow guidelines set forth by the State Controller’s Office, which governs how cities, counties, and special districts record their revenues and expenditures.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7AE9E-4EFB-7A91-2653-331AA3111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0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E527-FF15-B4E0-99DD-CAAE0761F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776" y="365126"/>
            <a:ext cx="9663023" cy="963944"/>
          </a:xfrm>
        </p:spPr>
        <p:txBody>
          <a:bodyPr>
            <a:normAutofit/>
          </a:bodyPr>
          <a:lstStyle/>
          <a:p>
            <a:r>
              <a:rPr lang="en-US" dirty="0"/>
              <a:t>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65146-695A-1DE4-995D-B871211A4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650"/>
            <a:ext cx="10518565" cy="5021224"/>
          </a:xfrm>
        </p:spPr>
        <p:txBody>
          <a:bodyPr>
            <a:normAutofit/>
          </a:bodyPr>
          <a:lstStyle/>
          <a:p>
            <a:pPr>
              <a:buSzPct val="70000"/>
              <a:buFont typeface="Calibri" panose="020F0502020204030204" pitchFamily="34" charset="0"/>
              <a:buChar char="‒"/>
            </a:pPr>
            <a:r>
              <a:rPr lang="en-US" sz="3000" dirty="0"/>
              <a:t>Tyler and the District had to confirm the District’s COA.</a:t>
            </a:r>
          </a:p>
          <a:p>
            <a:pPr>
              <a:buSzPct val="70000"/>
              <a:buFont typeface="Calibri" panose="020F0502020204030204" pitchFamily="34" charset="0"/>
              <a:buChar char="‒"/>
            </a:pPr>
            <a:r>
              <a:rPr lang="en-US" sz="3000" dirty="0"/>
              <a:t>Finance reviewed over 7,000 G/L’s for correctness and duplicity.</a:t>
            </a:r>
          </a:p>
          <a:p>
            <a:pPr>
              <a:buSzPct val="70000"/>
              <a:buFont typeface="Calibri" panose="020F0502020204030204" pitchFamily="34" charset="0"/>
              <a:buChar char="‒"/>
            </a:pPr>
            <a:r>
              <a:rPr lang="en-US" sz="3000" dirty="0"/>
              <a:t>Also reviewed current fund structure and proposed renumbering several funds to better align our fund structure and fund numbers to our core activities - water, sewer, and hydropower:</a:t>
            </a:r>
          </a:p>
          <a:p>
            <a:pPr marL="0" indent="0">
              <a:spcAft>
                <a:spcPts val="600"/>
              </a:spcAft>
              <a:buSzPct val="70000"/>
              <a:buNone/>
            </a:pPr>
            <a:endParaRPr lang="en-US" sz="3200" dirty="0"/>
          </a:p>
          <a:p>
            <a:pPr marL="0" indent="0">
              <a:buSzPct val="70000"/>
              <a:buNone/>
            </a:pPr>
            <a:endParaRPr lang="en-US" sz="200" dirty="0"/>
          </a:p>
          <a:p>
            <a:pPr>
              <a:buSzPct val="60000"/>
              <a:buFont typeface="Wingdings" panose="05000000000000000000" pitchFamily="2" charset="2"/>
              <a:buChar char="q"/>
            </a:pPr>
            <a:endParaRPr lang="en-US" sz="1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7AE9E-4EFB-7A91-2653-331AA3111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9E135F-FA2F-F647-73E9-CADCAE6AE198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66381" y="3932554"/>
            <a:ext cx="6679580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18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E527-FF15-B4E0-99DD-CAAE0761F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776" y="365126"/>
            <a:ext cx="9663023" cy="963944"/>
          </a:xfrm>
        </p:spPr>
        <p:txBody>
          <a:bodyPr>
            <a:normAutofit/>
          </a:bodyPr>
          <a:lstStyle/>
          <a:p>
            <a:r>
              <a:rPr lang="en-US" dirty="0"/>
              <a:t>Chart of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65146-695A-1DE4-995D-B871211A4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234" y="1462574"/>
            <a:ext cx="10518565" cy="5021224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SzPct val="70000"/>
              <a:buNone/>
            </a:pPr>
            <a:r>
              <a:rPr lang="en-US" sz="3200" dirty="0"/>
              <a:t>To accommodate the new fund structure, we renumbered six expansion funds:</a:t>
            </a:r>
          </a:p>
          <a:p>
            <a:pPr lvl="1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sz="2800" dirty="0"/>
              <a:t>One water expansion fund</a:t>
            </a:r>
          </a:p>
          <a:p>
            <a:pPr lvl="1">
              <a:buSzPct val="70000"/>
              <a:buFont typeface="Courier New" panose="02070309020205020404" pitchFamily="49" charset="0"/>
              <a:buChar char="o"/>
            </a:pPr>
            <a:r>
              <a:rPr lang="en-US" sz="2800" dirty="0"/>
              <a:t>Five sewer expansion funds</a:t>
            </a:r>
          </a:p>
          <a:p>
            <a:pPr>
              <a:spcBef>
                <a:spcPts val="1200"/>
              </a:spcBef>
              <a:spcAft>
                <a:spcPts val="600"/>
              </a:spcAft>
              <a:buSzPct val="70000"/>
              <a:buFont typeface="Calibri" panose="020F0502020204030204" pitchFamily="34" charset="0"/>
              <a:buChar char="‒"/>
            </a:pPr>
            <a:r>
              <a:rPr lang="en-US" sz="3200" dirty="0"/>
              <a:t>Other key changes include:</a:t>
            </a:r>
          </a:p>
          <a:p>
            <a:pPr lvl="1">
              <a:spcAft>
                <a:spcPts val="600"/>
              </a:spcAft>
              <a:buSzPct val="70000"/>
              <a:buFont typeface="Courier New" panose="02070309020205020404" pitchFamily="49" charset="0"/>
              <a:buChar char="o"/>
            </a:pPr>
            <a:r>
              <a:rPr lang="en-US" sz="2800" dirty="0"/>
              <a:t>Splitting the Admin Building Fund (Fund 104) into separate water and sewer Admin Building Funds (Funds 306 and 506)</a:t>
            </a:r>
          </a:p>
          <a:p>
            <a:pPr lvl="1">
              <a:buSzPct val="70000"/>
              <a:buFont typeface="Courier New" panose="02070309020205020404" pitchFamily="49" charset="0"/>
              <a:buChar char="o"/>
            </a:pPr>
            <a:r>
              <a:rPr lang="en-US" sz="2800" dirty="0"/>
              <a:t>Separating the Interest Reserve Fund (Fund 108) into three funds - water, sewer, and hydropower (Funds 308, 508 and 408)</a:t>
            </a:r>
          </a:p>
          <a:p>
            <a:pPr>
              <a:buSzPct val="60000"/>
              <a:buFont typeface="Wingdings" panose="05000000000000000000" pitchFamily="2" charset="2"/>
              <a:buChar char="q"/>
            </a:pPr>
            <a:endParaRPr lang="en-US" sz="1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7AE9E-4EFB-7A91-2653-331AA3111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8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7AE9E-4EFB-7A91-2653-331AA3111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5876223-EFA7-21A1-09B0-4414BAD0EE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041489"/>
              </p:ext>
            </p:extLst>
          </p:nvPr>
        </p:nvGraphicFramePr>
        <p:xfrm>
          <a:off x="2950814" y="205208"/>
          <a:ext cx="6290372" cy="6583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19218" imgH="5986761" progId="Excel.Sheet.12">
                  <p:embed/>
                </p:oleObj>
              </mc:Choice>
              <mc:Fallback>
                <p:oleObj name="Worksheet" r:id="rId2" imgW="5719218" imgH="5986761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5876223-EFA7-21A1-09B0-4414BAD0EE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50814" y="205208"/>
                        <a:ext cx="6290372" cy="6583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7118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E527-FF15-B4E0-99DD-CAAE0761F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776" y="365126"/>
            <a:ext cx="9663023" cy="963944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65146-695A-1DE4-995D-B871211A4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Questions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Comments</a:t>
            </a:r>
          </a:p>
          <a:p>
            <a:pPr marL="0" indent="0">
              <a:buNone/>
            </a:pP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B7AE9E-4EFB-7A91-2653-331AA3111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E8C94-D21E-41FF-A93A-90046843DB5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73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18909</TotalTime>
  <Words>340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Wingdings</vt:lpstr>
      <vt:lpstr>Office 2013 - 2022 Theme</vt:lpstr>
      <vt:lpstr>Worksheet</vt:lpstr>
      <vt:lpstr>Chart of Accounts   Tyler Core Financials   </vt:lpstr>
      <vt:lpstr>Chart of Accounts</vt:lpstr>
      <vt:lpstr>Chart of Accounts</vt:lpstr>
      <vt:lpstr>Chart of Accounts</vt:lpstr>
      <vt:lpstr>Chart of Accounts</vt:lpstr>
      <vt:lpstr>PowerPoint Presentation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CalPERS UAL:  2017 vs. 2018</dc:title>
  <dc:creator>Julio Morales</dc:creator>
  <cp:lastModifiedBy>Jeff Meyer</cp:lastModifiedBy>
  <cp:revision>54</cp:revision>
  <cp:lastPrinted>2024-09-17T15:16:36Z</cp:lastPrinted>
  <dcterms:created xsi:type="dcterms:W3CDTF">2019-12-06T20:44:18Z</dcterms:created>
  <dcterms:modified xsi:type="dcterms:W3CDTF">2024-09-17T16:12:37Z</dcterms:modified>
</cp:coreProperties>
</file>