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5" r:id="rId2"/>
    <p:sldId id="298" r:id="rId3"/>
    <p:sldId id="335" r:id="rId4"/>
    <p:sldId id="307" r:id="rId5"/>
    <p:sldId id="309" r:id="rId6"/>
    <p:sldId id="311" r:id="rId7"/>
    <p:sldId id="313" r:id="rId8"/>
    <p:sldId id="315" r:id="rId9"/>
    <p:sldId id="316" r:id="rId10"/>
    <p:sldId id="317" r:id="rId11"/>
    <p:sldId id="321" r:id="rId12"/>
    <p:sldId id="299" r:id="rId13"/>
    <p:sldId id="338" r:id="rId14"/>
    <p:sldId id="337" r:id="rId15"/>
    <p:sldId id="318" r:id="rId16"/>
    <p:sldId id="319" r:id="rId17"/>
    <p:sldId id="320" r:id="rId18"/>
    <p:sldId id="339" r:id="rId19"/>
    <p:sldId id="293" r:id="rId20"/>
    <p:sldId id="294" r:id="rId21"/>
    <p:sldId id="324" r:id="rId22"/>
    <p:sldId id="325" r:id="rId23"/>
    <p:sldId id="326" r:id="rId24"/>
    <p:sldId id="327" r:id="rId25"/>
    <p:sldId id="329" r:id="rId26"/>
    <p:sldId id="330" r:id="rId27"/>
    <p:sldId id="331" r:id="rId28"/>
    <p:sldId id="332" r:id="rId29"/>
    <p:sldId id="295" r:id="rId30"/>
    <p:sldId id="341" r:id="rId31"/>
    <p:sldId id="323" r:id="rId32"/>
    <p:sldId id="328" r:id="rId33"/>
    <p:sldId id="308" r:id="rId34"/>
    <p:sldId id="310" r:id="rId35"/>
    <p:sldId id="312" r:id="rId36"/>
    <p:sldId id="314" r:id="rId37"/>
    <p:sldId id="304" r:id="rId38"/>
    <p:sldId id="305" r:id="rId39"/>
    <p:sldId id="306" r:id="rId40"/>
    <p:sldId id="300" r:id="rId41"/>
    <p:sldId id="302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9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Meyer" userId="5c2b1a45-f2eb-4f1c-b226-8785627d52f1" providerId="ADAL" clId="{8D60283C-3EE6-4D9D-8E44-2FEF40877480}"/>
    <pc:docChg chg="custSel addSld delSld modSld sldOrd">
      <pc:chgData name="Jeff Meyer" userId="5c2b1a45-f2eb-4f1c-b226-8785627d52f1" providerId="ADAL" clId="{8D60283C-3EE6-4D9D-8E44-2FEF40877480}" dt="2025-05-20T18:20:58.502" v="1281" actId="2696"/>
      <pc:docMkLst>
        <pc:docMk/>
      </pc:docMkLst>
      <pc:sldChg chg="ord">
        <pc:chgData name="Jeff Meyer" userId="5c2b1a45-f2eb-4f1c-b226-8785627d52f1" providerId="ADAL" clId="{8D60283C-3EE6-4D9D-8E44-2FEF40877480}" dt="2025-05-20T14:44:02.815" v="307"/>
        <pc:sldMkLst>
          <pc:docMk/>
          <pc:sldMk cId="1114814035" sldId="293"/>
        </pc:sldMkLst>
      </pc:sldChg>
      <pc:sldChg chg="ord">
        <pc:chgData name="Jeff Meyer" userId="5c2b1a45-f2eb-4f1c-b226-8785627d52f1" providerId="ADAL" clId="{8D60283C-3EE6-4D9D-8E44-2FEF40877480}" dt="2025-05-20T14:44:14.374" v="309"/>
        <pc:sldMkLst>
          <pc:docMk/>
          <pc:sldMk cId="2055556002" sldId="294"/>
        </pc:sldMkLst>
      </pc:sldChg>
      <pc:sldChg chg="modSp mod">
        <pc:chgData name="Jeff Meyer" userId="5c2b1a45-f2eb-4f1c-b226-8785627d52f1" providerId="ADAL" clId="{8D60283C-3EE6-4D9D-8E44-2FEF40877480}" dt="2025-05-20T17:59:05.589" v="1067" actId="6549"/>
        <pc:sldMkLst>
          <pc:docMk/>
          <pc:sldMk cId="2804683883" sldId="295"/>
        </pc:sldMkLst>
        <pc:spChg chg="mod">
          <ac:chgData name="Jeff Meyer" userId="5c2b1a45-f2eb-4f1c-b226-8785627d52f1" providerId="ADAL" clId="{8D60283C-3EE6-4D9D-8E44-2FEF40877480}" dt="2025-05-20T17:59:05.589" v="1067" actId="6549"/>
          <ac:spMkLst>
            <pc:docMk/>
            <pc:sldMk cId="2804683883" sldId="295"/>
            <ac:spMk id="3" creationId="{E7365146-695A-1DE4-995D-B871211A4B32}"/>
          </ac:spMkLst>
        </pc:spChg>
      </pc:sldChg>
      <pc:sldChg chg="modSp mod">
        <pc:chgData name="Jeff Meyer" userId="5c2b1a45-f2eb-4f1c-b226-8785627d52f1" providerId="ADAL" clId="{8D60283C-3EE6-4D9D-8E44-2FEF40877480}" dt="2025-05-20T18:12:14.997" v="1146" actId="20577"/>
        <pc:sldMkLst>
          <pc:docMk/>
          <pc:sldMk cId="57213356" sldId="298"/>
        </pc:sldMkLst>
        <pc:spChg chg="mod">
          <ac:chgData name="Jeff Meyer" userId="5c2b1a45-f2eb-4f1c-b226-8785627d52f1" providerId="ADAL" clId="{8D60283C-3EE6-4D9D-8E44-2FEF40877480}" dt="2025-05-20T18:12:14.997" v="1146" actId="20577"/>
          <ac:spMkLst>
            <pc:docMk/>
            <pc:sldMk cId="57213356" sldId="298"/>
            <ac:spMk id="3" creationId="{E7365146-695A-1DE4-995D-B871211A4B32}"/>
          </ac:spMkLst>
        </pc:spChg>
      </pc:sldChg>
      <pc:sldChg chg="modSp mod ord">
        <pc:chgData name="Jeff Meyer" userId="5c2b1a45-f2eb-4f1c-b226-8785627d52f1" providerId="ADAL" clId="{8D60283C-3EE6-4D9D-8E44-2FEF40877480}" dt="2025-05-20T14:45:45.850" v="315"/>
        <pc:sldMkLst>
          <pc:docMk/>
          <pc:sldMk cId="1045887464" sldId="299"/>
        </pc:sldMkLst>
        <pc:spChg chg="mod">
          <ac:chgData name="Jeff Meyer" userId="5c2b1a45-f2eb-4f1c-b226-8785627d52f1" providerId="ADAL" clId="{8D60283C-3EE6-4D9D-8E44-2FEF40877480}" dt="2025-05-19T22:26:21.988" v="303" actId="20577"/>
          <ac:spMkLst>
            <pc:docMk/>
            <pc:sldMk cId="1045887464" sldId="299"/>
            <ac:spMk id="3" creationId="{E7365146-695A-1DE4-995D-B871211A4B32}"/>
          </ac:spMkLst>
        </pc:spChg>
      </pc:sldChg>
      <pc:sldChg chg="ord">
        <pc:chgData name="Jeff Meyer" userId="5c2b1a45-f2eb-4f1c-b226-8785627d52f1" providerId="ADAL" clId="{8D60283C-3EE6-4D9D-8E44-2FEF40877480}" dt="2025-05-20T18:20:26.187" v="1276"/>
        <pc:sldMkLst>
          <pc:docMk/>
          <pc:sldMk cId="1190422226" sldId="300"/>
        </pc:sldMkLst>
      </pc:sldChg>
      <pc:sldChg chg="ord">
        <pc:chgData name="Jeff Meyer" userId="5c2b1a45-f2eb-4f1c-b226-8785627d52f1" providerId="ADAL" clId="{8D60283C-3EE6-4D9D-8E44-2FEF40877480}" dt="2025-05-20T18:20:32.803" v="1278"/>
        <pc:sldMkLst>
          <pc:docMk/>
          <pc:sldMk cId="148046520" sldId="302"/>
        </pc:sldMkLst>
      </pc:sldChg>
      <pc:sldChg chg="ord">
        <pc:chgData name="Jeff Meyer" userId="5c2b1a45-f2eb-4f1c-b226-8785627d52f1" providerId="ADAL" clId="{8D60283C-3EE6-4D9D-8E44-2FEF40877480}" dt="2025-05-19T22:22:43.754" v="44"/>
        <pc:sldMkLst>
          <pc:docMk/>
          <pc:sldMk cId="2393083251" sldId="304"/>
        </pc:sldMkLst>
      </pc:sldChg>
      <pc:sldChg chg="ord">
        <pc:chgData name="Jeff Meyer" userId="5c2b1a45-f2eb-4f1c-b226-8785627d52f1" providerId="ADAL" clId="{8D60283C-3EE6-4D9D-8E44-2FEF40877480}" dt="2025-05-19T21:45:31.459" v="9"/>
        <pc:sldMkLst>
          <pc:docMk/>
          <pc:sldMk cId="691295995" sldId="305"/>
        </pc:sldMkLst>
      </pc:sldChg>
      <pc:sldChg chg="ord">
        <pc:chgData name="Jeff Meyer" userId="5c2b1a45-f2eb-4f1c-b226-8785627d52f1" providerId="ADAL" clId="{8D60283C-3EE6-4D9D-8E44-2FEF40877480}" dt="2025-05-19T21:45:42.887" v="11"/>
        <pc:sldMkLst>
          <pc:docMk/>
          <pc:sldMk cId="3839201892" sldId="306"/>
        </pc:sldMkLst>
      </pc:sldChg>
      <pc:sldChg chg="ord">
        <pc:chgData name="Jeff Meyer" userId="5c2b1a45-f2eb-4f1c-b226-8785627d52f1" providerId="ADAL" clId="{8D60283C-3EE6-4D9D-8E44-2FEF40877480}" dt="2025-05-19T22:20:38.501" v="36"/>
        <pc:sldMkLst>
          <pc:docMk/>
          <pc:sldMk cId="719177277" sldId="308"/>
        </pc:sldMkLst>
      </pc:sldChg>
      <pc:sldChg chg="ord">
        <pc:chgData name="Jeff Meyer" userId="5c2b1a45-f2eb-4f1c-b226-8785627d52f1" providerId="ADAL" clId="{8D60283C-3EE6-4D9D-8E44-2FEF40877480}" dt="2025-05-19T22:20:50.590" v="38"/>
        <pc:sldMkLst>
          <pc:docMk/>
          <pc:sldMk cId="2005962389" sldId="310"/>
        </pc:sldMkLst>
      </pc:sldChg>
      <pc:sldChg chg="ord">
        <pc:chgData name="Jeff Meyer" userId="5c2b1a45-f2eb-4f1c-b226-8785627d52f1" providerId="ADAL" clId="{8D60283C-3EE6-4D9D-8E44-2FEF40877480}" dt="2025-05-19T22:21:02.775" v="40"/>
        <pc:sldMkLst>
          <pc:docMk/>
          <pc:sldMk cId="3512797051" sldId="312"/>
        </pc:sldMkLst>
      </pc:sldChg>
      <pc:sldChg chg="ord">
        <pc:chgData name="Jeff Meyer" userId="5c2b1a45-f2eb-4f1c-b226-8785627d52f1" providerId="ADAL" clId="{8D60283C-3EE6-4D9D-8E44-2FEF40877480}" dt="2025-05-19T22:21:14.875" v="42"/>
        <pc:sldMkLst>
          <pc:docMk/>
          <pc:sldMk cId="551545316" sldId="314"/>
        </pc:sldMkLst>
      </pc:sldChg>
      <pc:sldChg chg="addSp delSp modSp mod">
        <pc:chgData name="Jeff Meyer" userId="5c2b1a45-f2eb-4f1c-b226-8785627d52f1" providerId="ADAL" clId="{8D60283C-3EE6-4D9D-8E44-2FEF40877480}" dt="2025-05-20T18:14:52.671" v="1182" actId="1076"/>
        <pc:sldMkLst>
          <pc:docMk/>
          <pc:sldMk cId="58779581" sldId="317"/>
        </pc:sldMkLst>
        <pc:graphicFrameChg chg="add mod">
          <ac:chgData name="Jeff Meyer" userId="5c2b1a45-f2eb-4f1c-b226-8785627d52f1" providerId="ADAL" clId="{8D60283C-3EE6-4D9D-8E44-2FEF40877480}" dt="2025-05-20T18:14:52.671" v="1182" actId="1076"/>
          <ac:graphicFrameMkLst>
            <pc:docMk/>
            <pc:sldMk cId="58779581" sldId="317"/>
            <ac:graphicFrameMk id="5" creationId="{791ED824-AFE0-5615-3D46-9395F1F3C0AF}"/>
          </ac:graphicFrameMkLst>
        </pc:graphicFrameChg>
        <pc:graphicFrameChg chg="del mod">
          <ac:chgData name="Jeff Meyer" userId="5c2b1a45-f2eb-4f1c-b226-8785627d52f1" providerId="ADAL" clId="{8D60283C-3EE6-4D9D-8E44-2FEF40877480}" dt="2025-05-20T18:14:39.221" v="1177" actId="21"/>
          <ac:graphicFrameMkLst>
            <pc:docMk/>
            <pc:sldMk cId="58779581" sldId="317"/>
            <ac:graphicFrameMk id="6" creationId="{19BFE191-65D2-D574-50ED-651DFD19A2A2}"/>
          </ac:graphicFrameMkLst>
        </pc:graphicFrameChg>
      </pc:sldChg>
      <pc:sldChg chg="modSp mod ord">
        <pc:chgData name="Jeff Meyer" userId="5c2b1a45-f2eb-4f1c-b226-8785627d52f1" providerId="ADAL" clId="{8D60283C-3EE6-4D9D-8E44-2FEF40877480}" dt="2025-05-20T14:58:11.328" v="385" actId="1076"/>
        <pc:sldMkLst>
          <pc:docMk/>
          <pc:sldMk cId="1174633838" sldId="318"/>
        </pc:sldMkLst>
        <pc:graphicFrameChg chg="mod">
          <ac:chgData name="Jeff Meyer" userId="5c2b1a45-f2eb-4f1c-b226-8785627d52f1" providerId="ADAL" clId="{8D60283C-3EE6-4D9D-8E44-2FEF40877480}" dt="2025-05-20T14:58:11.328" v="385" actId="1076"/>
          <ac:graphicFrameMkLst>
            <pc:docMk/>
            <pc:sldMk cId="1174633838" sldId="318"/>
            <ac:graphicFrameMk id="3" creationId="{AEC1AED8-7405-64F4-B570-568EE64E98A7}"/>
          </ac:graphicFrameMkLst>
        </pc:graphicFrameChg>
      </pc:sldChg>
      <pc:sldChg chg="addSp delSp modSp mod ord">
        <pc:chgData name="Jeff Meyer" userId="5c2b1a45-f2eb-4f1c-b226-8785627d52f1" providerId="ADAL" clId="{8D60283C-3EE6-4D9D-8E44-2FEF40877480}" dt="2025-05-20T14:58:05.026" v="384" actId="1076"/>
        <pc:sldMkLst>
          <pc:docMk/>
          <pc:sldMk cId="3006910118" sldId="319"/>
        </pc:sldMkLst>
        <pc:graphicFrameChg chg="del">
          <ac:chgData name="Jeff Meyer" userId="5c2b1a45-f2eb-4f1c-b226-8785627d52f1" providerId="ADAL" clId="{8D60283C-3EE6-4D9D-8E44-2FEF40877480}" dt="2025-05-20T14:57:54.980" v="382" actId="21"/>
          <ac:graphicFrameMkLst>
            <pc:docMk/>
            <pc:sldMk cId="3006910118" sldId="319"/>
            <ac:graphicFrameMk id="5" creationId="{168A3E0E-9CA3-376D-192D-3B0F600EDE79}"/>
          </ac:graphicFrameMkLst>
        </pc:graphicFrameChg>
        <pc:graphicFrameChg chg="add mod">
          <ac:chgData name="Jeff Meyer" userId="5c2b1a45-f2eb-4f1c-b226-8785627d52f1" providerId="ADAL" clId="{8D60283C-3EE6-4D9D-8E44-2FEF40877480}" dt="2025-05-20T14:58:05.026" v="384" actId="1076"/>
          <ac:graphicFrameMkLst>
            <pc:docMk/>
            <pc:sldMk cId="3006910118" sldId="319"/>
            <ac:graphicFrameMk id="7" creationId="{75339140-A9B9-1FAB-EFEB-8DF455A47C08}"/>
          </ac:graphicFrameMkLst>
        </pc:graphicFrameChg>
      </pc:sldChg>
      <pc:sldChg chg="ord">
        <pc:chgData name="Jeff Meyer" userId="5c2b1a45-f2eb-4f1c-b226-8785627d52f1" providerId="ADAL" clId="{8D60283C-3EE6-4D9D-8E44-2FEF40877480}" dt="2025-05-20T14:46:48.756" v="325"/>
        <pc:sldMkLst>
          <pc:docMk/>
          <pc:sldMk cId="2878926330" sldId="320"/>
        </pc:sldMkLst>
      </pc:sldChg>
      <pc:sldChg chg="ord">
        <pc:chgData name="Jeff Meyer" userId="5c2b1a45-f2eb-4f1c-b226-8785627d52f1" providerId="ADAL" clId="{8D60283C-3EE6-4D9D-8E44-2FEF40877480}" dt="2025-05-20T14:46:32.505" v="321"/>
        <pc:sldMkLst>
          <pc:docMk/>
          <pc:sldMk cId="1204658318" sldId="323"/>
        </pc:sldMkLst>
      </pc:sldChg>
      <pc:sldChg chg="ord">
        <pc:chgData name="Jeff Meyer" userId="5c2b1a45-f2eb-4f1c-b226-8785627d52f1" providerId="ADAL" clId="{8D60283C-3EE6-4D9D-8E44-2FEF40877480}" dt="2025-05-19T22:24:31.294" v="50"/>
        <pc:sldMkLst>
          <pc:docMk/>
          <pc:sldMk cId="1179853426" sldId="328"/>
        </pc:sldMkLst>
      </pc:sldChg>
      <pc:sldChg chg="modSp mod">
        <pc:chgData name="Jeff Meyer" userId="5c2b1a45-f2eb-4f1c-b226-8785627d52f1" providerId="ADAL" clId="{8D60283C-3EE6-4D9D-8E44-2FEF40877480}" dt="2025-05-20T17:59:23.815" v="1068" actId="2"/>
        <pc:sldMkLst>
          <pc:docMk/>
          <pc:sldMk cId="1058586689" sldId="330"/>
        </pc:sldMkLst>
        <pc:spChg chg="mod">
          <ac:chgData name="Jeff Meyer" userId="5c2b1a45-f2eb-4f1c-b226-8785627d52f1" providerId="ADAL" clId="{8D60283C-3EE6-4D9D-8E44-2FEF40877480}" dt="2025-05-20T17:59:23.815" v="1068" actId="2"/>
          <ac:spMkLst>
            <pc:docMk/>
            <pc:sldMk cId="1058586689" sldId="330"/>
            <ac:spMk id="6" creationId="{1FB95AE4-9288-1BD6-C848-E1013788CDF3}"/>
          </ac:spMkLst>
        </pc:spChg>
      </pc:sldChg>
      <pc:sldChg chg="modSp del mod ord">
        <pc:chgData name="Jeff Meyer" userId="5c2b1a45-f2eb-4f1c-b226-8785627d52f1" providerId="ADAL" clId="{8D60283C-3EE6-4D9D-8E44-2FEF40877480}" dt="2025-05-20T18:20:53.618" v="1280" actId="2696"/>
        <pc:sldMkLst>
          <pc:docMk/>
          <pc:sldMk cId="932557469" sldId="333"/>
        </pc:sldMkLst>
        <pc:spChg chg="mod">
          <ac:chgData name="Jeff Meyer" userId="5c2b1a45-f2eb-4f1c-b226-8785627d52f1" providerId="ADAL" clId="{8D60283C-3EE6-4D9D-8E44-2FEF40877480}" dt="2025-05-20T17:58:37.849" v="1050" actId="20577"/>
          <ac:spMkLst>
            <pc:docMk/>
            <pc:sldMk cId="932557469" sldId="333"/>
            <ac:spMk id="3" creationId="{958F20F3-8718-4C55-4A6E-F68FA5EC0A19}"/>
          </ac:spMkLst>
        </pc:spChg>
      </pc:sldChg>
      <pc:sldChg chg="del ord">
        <pc:chgData name="Jeff Meyer" userId="5c2b1a45-f2eb-4f1c-b226-8785627d52f1" providerId="ADAL" clId="{8D60283C-3EE6-4D9D-8E44-2FEF40877480}" dt="2025-05-20T18:20:48.900" v="1279" actId="2696"/>
        <pc:sldMkLst>
          <pc:docMk/>
          <pc:sldMk cId="3576609176" sldId="334"/>
        </pc:sldMkLst>
      </pc:sldChg>
      <pc:sldChg chg="modSp mod">
        <pc:chgData name="Jeff Meyer" userId="5c2b1a45-f2eb-4f1c-b226-8785627d52f1" providerId="ADAL" clId="{8D60283C-3EE6-4D9D-8E44-2FEF40877480}" dt="2025-05-20T18:12:33.677" v="1153" actId="6549"/>
        <pc:sldMkLst>
          <pc:docMk/>
          <pc:sldMk cId="3440747194" sldId="335"/>
        </pc:sldMkLst>
        <pc:spChg chg="mod">
          <ac:chgData name="Jeff Meyer" userId="5c2b1a45-f2eb-4f1c-b226-8785627d52f1" providerId="ADAL" clId="{8D60283C-3EE6-4D9D-8E44-2FEF40877480}" dt="2025-05-20T18:12:33.677" v="1153" actId="6549"/>
          <ac:spMkLst>
            <pc:docMk/>
            <pc:sldMk cId="3440747194" sldId="335"/>
            <ac:spMk id="3" creationId="{964D9090-8974-82A1-B76E-187D924C0272}"/>
          </ac:spMkLst>
        </pc:spChg>
      </pc:sldChg>
      <pc:sldChg chg="addSp delSp modSp mod ord">
        <pc:chgData name="Jeff Meyer" userId="5c2b1a45-f2eb-4f1c-b226-8785627d52f1" providerId="ADAL" clId="{8D60283C-3EE6-4D9D-8E44-2FEF40877480}" dt="2025-05-20T14:49:38.882" v="345" actId="1076"/>
        <pc:sldMkLst>
          <pc:docMk/>
          <pc:sldMk cId="1117001070" sldId="337"/>
        </pc:sldMkLst>
        <pc:graphicFrameChg chg="del mod">
          <ac:chgData name="Jeff Meyer" userId="5c2b1a45-f2eb-4f1c-b226-8785627d52f1" providerId="ADAL" clId="{8D60283C-3EE6-4D9D-8E44-2FEF40877480}" dt="2025-05-20T14:49:23.689" v="343" actId="21"/>
          <ac:graphicFrameMkLst>
            <pc:docMk/>
            <pc:sldMk cId="1117001070" sldId="337"/>
            <ac:graphicFrameMk id="5" creationId="{900FCF46-F32C-99E1-9A34-3908A4BDAEA6}"/>
          </ac:graphicFrameMkLst>
        </pc:graphicFrameChg>
        <pc:graphicFrameChg chg="add mod">
          <ac:chgData name="Jeff Meyer" userId="5c2b1a45-f2eb-4f1c-b226-8785627d52f1" providerId="ADAL" clId="{8D60283C-3EE6-4D9D-8E44-2FEF40877480}" dt="2025-05-20T14:49:38.882" v="345" actId="1076"/>
          <ac:graphicFrameMkLst>
            <pc:docMk/>
            <pc:sldMk cId="1117001070" sldId="337"/>
            <ac:graphicFrameMk id="6" creationId="{549941AB-84C1-2072-F7F0-2A7F9A365F29}"/>
          </ac:graphicFrameMkLst>
        </pc:graphicFrameChg>
      </pc:sldChg>
      <pc:sldChg chg="ord">
        <pc:chgData name="Jeff Meyer" userId="5c2b1a45-f2eb-4f1c-b226-8785627d52f1" providerId="ADAL" clId="{8D60283C-3EE6-4D9D-8E44-2FEF40877480}" dt="2025-05-20T14:44:59.543" v="311"/>
        <pc:sldMkLst>
          <pc:docMk/>
          <pc:sldMk cId="1774829244" sldId="338"/>
        </pc:sldMkLst>
      </pc:sldChg>
      <pc:sldChg chg="delSp modSp mod ord">
        <pc:chgData name="Jeff Meyer" userId="5c2b1a45-f2eb-4f1c-b226-8785627d52f1" providerId="ADAL" clId="{8D60283C-3EE6-4D9D-8E44-2FEF40877480}" dt="2025-05-20T18:19:19.502" v="1223" actId="313"/>
        <pc:sldMkLst>
          <pc:docMk/>
          <pc:sldMk cId="3136957577" sldId="339"/>
        </pc:sldMkLst>
        <pc:spChg chg="mod">
          <ac:chgData name="Jeff Meyer" userId="5c2b1a45-f2eb-4f1c-b226-8785627d52f1" providerId="ADAL" clId="{8D60283C-3EE6-4D9D-8E44-2FEF40877480}" dt="2025-05-19T21:46:21.883" v="26" actId="6549"/>
          <ac:spMkLst>
            <pc:docMk/>
            <pc:sldMk cId="3136957577" sldId="339"/>
            <ac:spMk id="2" creationId="{16FD53D9-C3E2-B336-E5AD-73C84574728F}"/>
          </ac:spMkLst>
        </pc:spChg>
        <pc:spChg chg="mod">
          <ac:chgData name="Jeff Meyer" userId="5c2b1a45-f2eb-4f1c-b226-8785627d52f1" providerId="ADAL" clId="{8D60283C-3EE6-4D9D-8E44-2FEF40877480}" dt="2025-05-20T18:19:19.502" v="1223" actId="313"/>
          <ac:spMkLst>
            <pc:docMk/>
            <pc:sldMk cId="3136957577" sldId="339"/>
            <ac:spMk id="3" creationId="{161F274D-029D-855F-3771-5147C0D6B0A1}"/>
          </ac:spMkLst>
        </pc:spChg>
        <pc:graphicFrameChg chg="del">
          <ac:chgData name="Jeff Meyer" userId="5c2b1a45-f2eb-4f1c-b226-8785627d52f1" providerId="ADAL" clId="{8D60283C-3EE6-4D9D-8E44-2FEF40877480}" dt="2025-05-19T21:46:14.760" v="18" actId="21"/>
          <ac:graphicFrameMkLst>
            <pc:docMk/>
            <pc:sldMk cId="3136957577" sldId="339"/>
            <ac:graphicFrameMk id="6" creationId="{7615F864-1AC3-927C-9C1F-658BFE5C7604}"/>
          </ac:graphicFrameMkLst>
        </pc:graphicFrameChg>
      </pc:sldChg>
      <pc:sldChg chg="add del ord">
        <pc:chgData name="Jeff Meyer" userId="5c2b1a45-f2eb-4f1c-b226-8785627d52f1" providerId="ADAL" clId="{8D60283C-3EE6-4D9D-8E44-2FEF40877480}" dt="2025-05-20T18:20:58.502" v="1281" actId="2696"/>
        <pc:sldMkLst>
          <pc:docMk/>
          <pc:sldMk cId="4271107316" sldId="340"/>
        </pc:sldMkLst>
      </pc:sldChg>
      <pc:sldChg chg="delSp modSp add mod">
        <pc:chgData name="Jeff Meyer" userId="5c2b1a45-f2eb-4f1c-b226-8785627d52f1" providerId="ADAL" clId="{8D60283C-3EE6-4D9D-8E44-2FEF40877480}" dt="2025-05-20T18:20:04.083" v="1272" actId="21"/>
        <pc:sldMkLst>
          <pc:docMk/>
          <pc:sldMk cId="946646440" sldId="341"/>
        </pc:sldMkLst>
        <pc:spChg chg="mod">
          <ac:chgData name="Jeff Meyer" userId="5c2b1a45-f2eb-4f1c-b226-8785627d52f1" providerId="ADAL" clId="{8D60283C-3EE6-4D9D-8E44-2FEF40877480}" dt="2025-05-20T18:20:00.673" v="1271" actId="20577"/>
          <ac:spMkLst>
            <pc:docMk/>
            <pc:sldMk cId="946646440" sldId="341"/>
            <ac:spMk id="2" creationId="{316E5BD8-D583-21C1-68F0-16825B2D39B4}"/>
          </ac:spMkLst>
        </pc:spChg>
        <pc:spChg chg="del mod">
          <ac:chgData name="Jeff Meyer" userId="5c2b1a45-f2eb-4f1c-b226-8785627d52f1" providerId="ADAL" clId="{8D60283C-3EE6-4D9D-8E44-2FEF40877480}" dt="2025-05-20T18:20:04.083" v="1272" actId="21"/>
          <ac:spMkLst>
            <pc:docMk/>
            <pc:sldMk cId="946646440" sldId="341"/>
            <ac:spMk id="3" creationId="{0744F707-5D9E-AD3A-F735-F64B55B89FA1}"/>
          </ac:spMkLst>
        </pc:spChg>
      </pc:sldChg>
      <pc:sldChg chg="delSp new del mod ord">
        <pc:chgData name="Jeff Meyer" userId="5c2b1a45-f2eb-4f1c-b226-8785627d52f1" providerId="ADAL" clId="{8D60283C-3EE6-4D9D-8E44-2FEF40877480}" dt="2025-05-20T17:58:03.624" v="1017" actId="2696"/>
        <pc:sldMkLst>
          <pc:docMk/>
          <pc:sldMk cId="3668471087" sldId="341"/>
        </pc:sldMkLst>
        <pc:spChg chg="del">
          <ac:chgData name="Jeff Meyer" userId="5c2b1a45-f2eb-4f1c-b226-8785627d52f1" providerId="ADAL" clId="{8D60283C-3EE6-4D9D-8E44-2FEF40877480}" dt="2025-05-20T17:57:50.305" v="1015" actId="21"/>
          <ac:spMkLst>
            <pc:docMk/>
            <pc:sldMk cId="3668471087" sldId="341"/>
            <ac:spMk id="2" creationId="{3027BBD4-2FD7-2404-F7D3-59189F0E3A26}"/>
          </ac:spMkLst>
        </pc:spChg>
        <pc:spChg chg="del">
          <ac:chgData name="Jeff Meyer" userId="5c2b1a45-f2eb-4f1c-b226-8785627d52f1" providerId="ADAL" clId="{8D60283C-3EE6-4D9D-8E44-2FEF40877480}" dt="2025-05-20T17:57:53.555" v="1016" actId="21"/>
          <ac:spMkLst>
            <pc:docMk/>
            <pc:sldMk cId="3668471087" sldId="341"/>
            <ac:spMk id="3" creationId="{C372A8B0-6D80-794F-F458-E265203253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F2E8-A459-444C-A4F5-13D30BBEAF0E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69A26-9E46-41AE-B00D-54D5C9B97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4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A1F8B-E7CF-4CB0-BE96-ABE7311AF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06FC5-C176-40BA-B16E-975426F48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574AC-01FB-4BEE-87AA-16F8BCF6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51ED4-D156-4A75-B577-C91A4C615FA3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A34B7-B261-4CCA-8C8B-CFF48084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C4716-55B6-4EC2-A029-B2F66D47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7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2672-14E8-4497-82B3-4E320025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527C1-3A9F-4B2B-B20C-82F3FC6B2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AE6EA-D3D2-4EC0-945E-3DB96168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CB9E-90C3-483A-983E-52B5AF188820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5E4DA-C995-471F-8F11-0DC8A217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3B17D-AE95-460F-8B0F-F7F367D0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53349-09B8-482A-B429-C4125F76C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7B281-BE13-4314-86AF-1A22F5D5D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57DBE-241D-41A9-A39E-FD5AA1F5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D45AA-E3F7-4560-920E-107281D3BB0C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FA655-FA86-4E7D-AF56-7BF9E209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7961C-14AE-4DBB-B21D-9BD310E6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6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B3D7-ABC6-4150-A905-D3EE0C68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EF35-B88E-4CF7-BEC3-943A33A29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87263-1F14-4F98-89C6-374E5CC7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4CDF-110B-49B8-9A07-B0A6FAC1FAA6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7BA1-3138-4F30-A62F-2E87BD8D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C86F4-F4C7-4FEE-84FE-C0A5C104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715C-7C29-4E3F-9EDA-DD2F0916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3602-DE2A-491B-9A71-D4B26C41F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FE6D-58DE-4C70-8A88-7B3AA4E2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B2D5-691F-46B7-A1F6-F24546728A49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AB862-47B1-4BFF-997D-B6ACD3FC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F0F10-CF07-48B2-AB8C-1231CB9B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967D-6273-4643-93ED-E7B6218B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8F499-3403-46A3-B53F-577C2B5F7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F7237-B873-4C1A-8B1F-8CC539CFA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E2D96-FDC1-423D-83C3-B3A00928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4148-4398-481F-B180-B2CC61532695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6AFB3-6145-4441-9DF2-A8C60ED8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47F28-4242-4492-BAB9-1ED09900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6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5E2C7-6C38-476F-A40A-CA5D1AAF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5131E-87CC-48F7-84E4-F8F904FE0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22BA8-AE71-4D16-8841-F38F1B4B6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14957-C6A0-4FA6-9EC1-CCA76F037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D2B46-11D4-46D1-A117-8118B8D60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AB8493-33D1-4B1E-8FD8-5AC13701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1954-C667-4958-A474-D1A92CF1564C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C1501-9872-4C08-A240-A29309E5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ECD49C-0ADA-4B43-906C-4C8E8D67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4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DCDFC-DA9D-4B9F-9782-E8002D04E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A097F-F49C-4932-AD4F-ED81F2AA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2A1E-DCEE-4FBB-94EE-35458B21735F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08438-10CA-4B03-B5E4-2B1C950D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940F9-3668-4918-81D9-9C12B998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0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82C8D-1CC6-4CD8-8641-26D8C968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E035-88CD-4D35-A2F5-6E16FF36FDB3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80ECF-3FFD-46F4-9761-32EC53C7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18665-294A-4FA0-B98A-B7541F92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1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1A87-80CC-4602-BDA6-32845419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8B093-2BBD-4391-BAB0-1ED25727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5EBBB-87F4-49F6-B0FD-735E00FF6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A6031-82F5-4EAF-8F10-AA941D6D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BD0D-C06A-421E-8661-BF85FC859EAA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8F02A-6853-44D8-9CD9-13872952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F6E0C-7DCB-4D06-B468-5D456AC4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1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C7C8A-6D34-4A5D-8E34-5E63DB27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1D525-DB2D-443B-A106-E97E1C277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2DB4B-E64F-44A9-BCC1-1673E9856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76FAA-CF0C-4A4A-8E56-A4F5C2FC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1E23-7684-4A5E-9C40-6946289F462A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56E7-7CA4-4CE6-B92D-1AA98112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66E48-AE46-4004-BB6A-5CADC46C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71E7F-0BBE-4E31-AF59-0E2F19C8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78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ACBB8-8984-4D9F-98E2-01E844045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64FBA-9D34-4270-99A9-315CD6334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A6B47-6339-4833-BCD5-A17FA6823A23}" type="datetime1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50BB3-77E4-41EB-9EE4-5BB80F90D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9C886-5219-47AA-8119-E78A132C1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413" y="6356350"/>
            <a:ext cx="439994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E8C94-D21E-41FF-A93A-90046843DB5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 descr="Image result for calaveras county wd logo">
            <a:extLst>
              <a:ext uri="{FF2B5EF4-FFF2-40B4-BE49-F238E27FC236}">
                <a16:creationId xmlns:a16="http://schemas.microsoft.com/office/drawing/2014/main" id="{E3C9AE1F-770F-4294-9F18-F7C0B45EB1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1" y="61912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7.xls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Worksheet10.xls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12.xls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13.xlsx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Excel_Worksheet14.xlsx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15.xlsx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16.xlsx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Worksheet17.xlsx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Excel_Worksheet18.xlsx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19.xlsx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20.xlsx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Microsoft_Excel_Worksheet21.xlsx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22.xlsx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Excel_Worksheet23.xlsx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24.xlsx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25.xlsx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26.xlsx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27.xlsx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28.xlsx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29.xls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5BDD-0E6B-4D77-BE92-AF991A32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209" y="1996705"/>
            <a:ext cx="9144000" cy="3161486"/>
          </a:xfrm>
        </p:spPr>
        <p:txBody>
          <a:bodyPr>
            <a:normAutofit/>
          </a:bodyPr>
          <a:lstStyle/>
          <a:p>
            <a:r>
              <a:rPr lang="en-US" sz="5400" b="1" dirty="0"/>
              <a:t>FY 2025-26</a:t>
            </a: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r>
              <a:rPr lang="en-US" sz="5400" b="1" dirty="0"/>
              <a:t>Operating and CIP Budget</a:t>
            </a: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br>
              <a:rPr lang="en-US" sz="1000" b="1" dirty="0"/>
            </a:br>
            <a:r>
              <a:rPr lang="en-US" sz="4800" b="1" dirty="0"/>
              <a:t>Draft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56BAE-AA98-41AA-922D-E75C848DE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149" y="5465134"/>
            <a:ext cx="10097386" cy="930349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endParaRPr lang="en-US" dirty="0"/>
          </a:p>
          <a:p>
            <a:pPr algn="r"/>
            <a:r>
              <a:rPr lang="en-US" sz="5100" dirty="0"/>
              <a:t>May 20,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BEA83-28E4-E3FD-F32A-2F3D99E3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18366F-A6A7-1376-6E7C-8D6C9DB3FBD3}"/>
              </a:ext>
            </a:extLst>
          </p:cNvPr>
          <p:cNvSpPr txBox="1">
            <a:spLocks/>
          </p:cNvSpPr>
          <p:nvPr/>
        </p:nvSpPr>
        <p:spPr>
          <a:xfrm>
            <a:off x="1616149" y="462517"/>
            <a:ext cx="9144000" cy="930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/>
              <a:t>Calaveras County Water District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277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Capital Outlay Budget - 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91ED824-AFE0-5615-3D46-9395F1F3C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94422"/>
              </p:ext>
            </p:extLst>
          </p:nvPr>
        </p:nvGraphicFramePr>
        <p:xfrm>
          <a:off x="1249680" y="1329070"/>
          <a:ext cx="9692640" cy="52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074440" imgH="4330568" progId="Excel.Sheet.12">
                  <p:embed/>
                </p:oleObj>
              </mc:Choice>
              <mc:Fallback>
                <p:oleObj name="Worksheet" r:id="rId2" imgW="8074440" imgH="433056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91ED824-AFE0-5615-3D46-9395F1F3C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49680" y="1329070"/>
                        <a:ext cx="9692640" cy="521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7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Debt Service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16AE67-79F6-94E2-BB3B-0D72D997A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859302"/>
              </p:ext>
            </p:extLst>
          </p:nvPr>
        </p:nvGraphicFramePr>
        <p:xfrm>
          <a:off x="1431076" y="1343916"/>
          <a:ext cx="9326880" cy="51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928423" imgH="4994717" progId="Excel.Sheet.12">
                  <p:embed/>
                </p:oleObj>
              </mc:Choice>
              <mc:Fallback>
                <p:oleObj name="Worksheet" r:id="rId2" imgW="8928423" imgH="4994717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516AE67-79F6-94E2-BB3B-0D72D997A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31076" y="1343916"/>
                        <a:ext cx="9326880" cy="512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9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Fund Balance and Reserve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17" y="1508164"/>
            <a:ext cx="10518565" cy="5021224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400"/>
              </a:spcAft>
              <a:buSzPct val="80000"/>
              <a:buNone/>
            </a:pPr>
            <a:r>
              <a:rPr lang="en-US" sz="3500" dirty="0"/>
              <a:t>A continued focus on eliminating operating deficits and restoring positive fund balances and reserve levels</a:t>
            </a:r>
            <a:r>
              <a:rPr lang="en-US" sz="3200" dirty="0"/>
              <a:t>: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Rate study showed that water revenues are not sufficient to support water operations leading to a structural deficits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As of June 30, 2023, the water fund had a fund balance of $3,091,395.  The balance is projected to be $1,850,787 on June 30, 2025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Continuing a multi-year trend, wastewater revenues have not been able to fully fund wastewater operations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The fund balance for the wastewater fund as of June 30, 2023, was a negative </a:t>
            </a:r>
            <a:r>
              <a:rPr lang="en-US" sz="2800" dirty="0">
                <a:solidFill>
                  <a:srgbClr val="FF0000"/>
                </a:solidFill>
              </a:rPr>
              <a:t>$1,720,004.  </a:t>
            </a:r>
            <a:r>
              <a:rPr lang="en-US" sz="2800" dirty="0"/>
              <a:t>The balance is projected to be a negative </a:t>
            </a:r>
            <a:r>
              <a:rPr lang="en-US" sz="2800" dirty="0">
                <a:solidFill>
                  <a:srgbClr val="FF0000"/>
                </a:solidFill>
              </a:rPr>
              <a:t>$984,067 </a:t>
            </a:r>
            <a:r>
              <a:rPr lang="en-US" sz="2800" dirty="0"/>
              <a:t>on June 30, 2025.  Minimum fund balance is $500,000</a:t>
            </a:r>
            <a:endParaRPr lang="en-US" sz="2800" dirty="0">
              <a:solidFill>
                <a:srgbClr val="FF0000"/>
              </a:solidFill>
            </a:endParaRP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Both water and wastewater funds not meeting reserve levels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87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B1F19-6161-566D-59E9-F0F0F23A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ED4B-C2D4-D00A-2712-ACD548DF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Reserve Requirements -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52A21-A838-0391-B5BB-31662C62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3132D29-AF27-3C50-90C1-DCDCCB4CD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480276"/>
              </p:ext>
            </p:extLst>
          </p:nvPr>
        </p:nvGraphicFramePr>
        <p:xfrm>
          <a:off x="493592" y="1689332"/>
          <a:ext cx="11204816" cy="429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186445" imgH="3139948" progId="Excel.Sheet.12">
                  <p:embed/>
                </p:oleObj>
              </mc:Choice>
              <mc:Fallback>
                <p:oleObj name="Worksheet" r:id="rId2" imgW="8186445" imgH="313994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3132D29-AF27-3C50-90C1-DCDCCB4CD8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3592" y="1689332"/>
                        <a:ext cx="11204816" cy="4297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82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87533-1698-A812-736D-F149A835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EC083-8547-E2E1-4A6F-E2C40598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Reserve Requirements - Wastewater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9B1D6-47F5-052E-87F0-D28F461A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49941AB-84C1-2072-F7F0-2A7F9A365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93777"/>
              </p:ext>
            </p:extLst>
          </p:nvPr>
        </p:nvGraphicFramePr>
        <p:xfrm>
          <a:off x="494506" y="1857718"/>
          <a:ext cx="11202988" cy="3502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220924" imgH="2570687" progId="Excel.Sheet.12">
                  <p:embed/>
                </p:oleObj>
              </mc:Choice>
              <mc:Fallback>
                <p:oleObj name="Worksheet" r:id="rId2" imgW="8220924" imgH="2570687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49941AB-84C1-2072-F7F0-2A7F9A365F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4506" y="1857718"/>
                        <a:ext cx="11202988" cy="3502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00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Fund Balances -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EC1AED8-7405-64F4-B570-568EE64E98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853185"/>
              </p:ext>
            </p:extLst>
          </p:nvPr>
        </p:nvGraphicFramePr>
        <p:xfrm>
          <a:off x="472440" y="1645920"/>
          <a:ext cx="1124712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02227" imgH="2234288" progId="Excel.Sheet.12">
                  <p:embed/>
                </p:oleObj>
              </mc:Choice>
              <mc:Fallback>
                <p:oleObj name="Worksheet" r:id="rId2" imgW="8402227" imgH="2234288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EC1AED8-7405-64F4-B570-568EE64E98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440" y="1645920"/>
                        <a:ext cx="1124712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463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Fund Balances - Sewer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339140-A9B9-1FAB-EFEB-8DF455A47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360024"/>
              </p:ext>
            </p:extLst>
          </p:nvPr>
        </p:nvGraphicFramePr>
        <p:xfrm>
          <a:off x="472440" y="1688617"/>
          <a:ext cx="11247120" cy="393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02250" imgH="2613896" progId="Excel.Sheet.12">
                  <p:embed/>
                </p:oleObj>
              </mc:Choice>
              <mc:Fallback>
                <p:oleObj name="Worksheet" r:id="rId2" imgW="8402250" imgH="2613896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5339140-A9B9-1FAB-EFEB-8DF455A47C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440" y="1688617"/>
                        <a:ext cx="11247120" cy="393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91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Fund Balances - Hydropower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598EF3B-581E-6AA4-92E7-094C430D3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964464"/>
              </p:ext>
            </p:extLst>
          </p:nvPr>
        </p:nvGraphicFramePr>
        <p:xfrm>
          <a:off x="470956" y="1692681"/>
          <a:ext cx="11247120" cy="237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02227" imgH="1544152" progId="Excel.Sheet.12">
                  <p:embed/>
                </p:oleObj>
              </mc:Choice>
              <mc:Fallback>
                <p:oleObj name="Worksheet" r:id="rId2" imgW="8402227" imgH="1544152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598EF3B-581E-6AA4-92E7-094C430D35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0956" y="1692681"/>
                        <a:ext cx="11247120" cy="237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892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D4C-AF3F-0102-B973-7AF88AACB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53D9-C3E2-B336-E5AD-73C84574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2025-26 CIP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F274D-029D-855F-3771-5147C0D6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842"/>
            <a:ext cx="10515600" cy="452548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80000"/>
              <a:buNone/>
            </a:pPr>
            <a:r>
              <a:rPr lang="en-US" dirty="0"/>
              <a:t>Based on Five-Year CIP approved by the Board March 26, 2025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0000"/>
              <a:buNone/>
            </a:pPr>
            <a:endParaRPr lang="en-US" sz="1000" dirty="0"/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</a:pPr>
            <a:r>
              <a:rPr lang="en-US" sz="2800" dirty="0"/>
              <a:t>Potential adjustments: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ct val="80000"/>
              <a:buNone/>
            </a:pPr>
            <a:endParaRPr lang="en-US" sz="1100" dirty="0"/>
          </a:p>
          <a:p>
            <a:pPr lvl="1">
              <a:lnSpc>
                <a:spcPct val="110000"/>
              </a:lnSpc>
              <a:spcBef>
                <a:spcPts val="0"/>
              </a:spcBef>
              <a:buSzPct val="80000"/>
              <a:buFont typeface="Calibri" panose="020F0502020204030204" pitchFamily="34" charset="0"/>
              <a:buChar char="–"/>
            </a:pPr>
            <a:r>
              <a:rPr lang="en-US" sz="2600" dirty="0"/>
              <a:t>Move CC WWTP Drying Beds Rehab project ($100,000) from Capital Outlay to CC SAF/Tertiary project – will be part of local match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80000"/>
              <a:buNone/>
            </a:pPr>
            <a:endParaRPr lang="en-US" sz="1000" dirty="0"/>
          </a:p>
          <a:p>
            <a:pPr lvl="1">
              <a:lnSpc>
                <a:spcPct val="110000"/>
              </a:lnSpc>
              <a:spcBef>
                <a:spcPts val="0"/>
              </a:spcBef>
              <a:buSzPct val="80000"/>
              <a:buFont typeface="Calibri" panose="020F0502020204030204" pitchFamily="34" charset="0"/>
              <a:buChar char="–"/>
            </a:pPr>
            <a:r>
              <a:rPr lang="sv-SE" sz="2600" dirty="0"/>
              <a:t>Add Douglas Flat / Vallecito WWTP's UV System Replacement project ($400,000) – orignally an OP’s Capital Outlay request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80000"/>
              <a:buNone/>
            </a:pPr>
            <a:endParaRPr lang="sv-SE" sz="800" dirty="0"/>
          </a:p>
          <a:p>
            <a:pPr lvl="1">
              <a:lnSpc>
                <a:spcPct val="110000"/>
              </a:lnSpc>
              <a:spcBef>
                <a:spcPts val="0"/>
              </a:spcBef>
              <a:buSzPct val="80000"/>
              <a:buFont typeface="Calibri" panose="020F0502020204030204" pitchFamily="34" charset="0"/>
              <a:buChar char="–"/>
            </a:pPr>
            <a:r>
              <a:rPr lang="sv-SE" sz="2600" dirty="0"/>
              <a:t>Add CC WTP Filter Rehab project ($600,000) - </a:t>
            </a:r>
            <a:r>
              <a:rPr lang="en-US" sz="2600" dirty="0"/>
              <a:t>originally an OP’s Capital Outlay request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80000"/>
              <a:buNone/>
            </a:pPr>
            <a:endParaRPr lang="en-US" sz="800" dirty="0"/>
          </a:p>
          <a:p>
            <a:pPr lvl="1">
              <a:lnSpc>
                <a:spcPct val="110000"/>
              </a:lnSpc>
              <a:spcBef>
                <a:spcPts val="0"/>
              </a:spcBef>
              <a:buSzPct val="80000"/>
              <a:buFont typeface="Calibri" panose="020F0502020204030204" pitchFamily="34" charset="0"/>
              <a:buChar char="–"/>
            </a:pPr>
            <a:r>
              <a:rPr lang="en-US" sz="2600" dirty="0"/>
              <a:t>Add Corp Yard and Landscaping project ($50,000) – possible Capital Outlay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Calibri" panose="020F0502020204030204" pitchFamily="34" charset="0"/>
              <a:buChar char="–"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5337C-0206-5092-884C-F29CF69C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57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5BDD-0E6B-4D77-BE92-AF991A32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284163"/>
            <a:ext cx="9829800" cy="9064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CIP Budget –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CC838-77DC-D940-CD50-092965E4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9791860-333C-0A8C-E834-2B469F6327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955811"/>
              </p:ext>
            </p:extLst>
          </p:nvPr>
        </p:nvGraphicFramePr>
        <p:xfrm>
          <a:off x="541410" y="1235710"/>
          <a:ext cx="11109180" cy="51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121496" imgH="6504240" progId="Excel.Sheet.12">
                  <p:embed/>
                </p:oleObj>
              </mc:Choice>
              <mc:Fallback>
                <p:oleObj name="Worksheet" r:id="rId2" imgW="14121496" imgH="650424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9791860-333C-0A8C-E834-2B469F6327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1410" y="1235710"/>
                        <a:ext cx="11109180" cy="512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481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FY 25-26 Draft Operating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62574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sz="3200" dirty="0"/>
              <a:t>Outline:</a:t>
            </a:r>
          </a:p>
          <a:p>
            <a:pPr>
              <a:buSzPct val="60000"/>
              <a:buFont typeface="Wingdings" panose="05000000000000000000" pitchFamily="2" charset="2"/>
              <a:buChar char="q"/>
            </a:pPr>
            <a:endParaRPr lang="en-US" sz="100" dirty="0"/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Review budget assumptions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Challenges for water and wastewater operating budgets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Draft water, wastewater and hydropower budgets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Fund types, functions and reserve balances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Compare water, wastewater, and hydropower operating budgets to rate model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Draft water and wastewater CIP budgets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Next Steps</a:t>
            </a:r>
          </a:p>
          <a:p>
            <a:pPr marL="457200" lvl="1" indent="0">
              <a:spcAft>
                <a:spcPts val="400"/>
              </a:spcAft>
              <a:buSzPct val="70000"/>
              <a:buNone/>
            </a:pP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5BDD-0E6B-4D77-BE92-AF991A32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284163"/>
            <a:ext cx="9829800" cy="9064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CIP Budget – Wastewater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CC838-77DC-D940-CD50-092965E4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BD66FD7-16EA-94E5-832C-6595E1383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99614"/>
              </p:ext>
            </p:extLst>
          </p:nvPr>
        </p:nvGraphicFramePr>
        <p:xfrm>
          <a:off x="381000" y="1380755"/>
          <a:ext cx="11430000" cy="4889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207709" imgH="6072912" progId="Excel.Sheet.12">
                  <p:embed/>
                </p:oleObj>
              </mc:Choice>
              <mc:Fallback>
                <p:oleObj name="Worksheet" r:id="rId2" imgW="14207709" imgH="6072912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BD66FD7-16EA-94E5-832C-6595E1383C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" y="1380755"/>
                        <a:ext cx="11430000" cy="4889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5556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765E1-4957-EF66-95CB-E2841BF1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8CD5-FADB-A8C8-9876-26BD19ED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1" y="311340"/>
            <a:ext cx="10111409" cy="884583"/>
          </a:xfrm>
        </p:spPr>
        <p:txBody>
          <a:bodyPr>
            <a:normAutofit/>
          </a:bodyPr>
          <a:lstStyle/>
          <a:p>
            <a:r>
              <a:rPr lang="en-US" sz="4400" dirty="0"/>
              <a:t>How We Compare – All Funds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2A443D-C012-E003-FA2D-E341163A5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3687" y="4806466"/>
            <a:ext cx="10624625" cy="148031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Increases to Operating Revenues primarily in water fund.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Non-Operating revenues increase primarily due to property tax revenues, and hydro power revenue increases and reimbursements.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9E652-1E15-7F30-03C9-7B893461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689544F-0AEC-E90F-1963-B6CCDC14E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4329095"/>
              </p:ext>
            </p:extLst>
          </p:nvPr>
        </p:nvGraphicFramePr>
        <p:xfrm>
          <a:off x="437290" y="1607728"/>
          <a:ext cx="1124712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1466540" progId="Excel.Sheet.12">
                  <p:embed/>
                </p:oleObj>
              </mc:Choice>
              <mc:Fallback>
                <p:oleObj name="Worksheet" r:id="rId2" imgW="5615793" imgH="146654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689544F-0AEC-E90F-1963-B6CCDC14E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290" y="1607728"/>
                        <a:ext cx="1124712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08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7370-97C3-5BF1-BF1A-A592499C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4C7C-69C4-0B14-A839-B20CC228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How We Compare -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EF10-61CD-397D-E9F8-DA3031A02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4522616"/>
            <a:ext cx="10518565" cy="19419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60CB9-3F37-0912-B8DF-99AE3276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AEDAF61-4250-0041-C0C2-C2E4D0903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090312"/>
              </p:ext>
            </p:extLst>
          </p:nvPr>
        </p:nvGraphicFramePr>
        <p:xfrm>
          <a:off x="471488" y="1597025"/>
          <a:ext cx="11249025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1466540" progId="Excel.Sheet.12">
                  <p:embed/>
                </p:oleObj>
              </mc:Choice>
              <mc:Fallback>
                <p:oleObj name="Worksheet" r:id="rId2" imgW="5615793" imgH="146654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AEDAF61-4250-0041-C0C2-C2E4D0903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1488" y="1597025"/>
                        <a:ext cx="11249025" cy="292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E8D423E-7E91-3430-5CED-7ED1D711AF94}"/>
              </a:ext>
            </a:extLst>
          </p:cNvPr>
          <p:cNvSpPr txBox="1">
            <a:spLocks/>
          </p:cNvSpPr>
          <p:nvPr/>
        </p:nvSpPr>
        <p:spPr>
          <a:xfrm>
            <a:off x="546652" y="4790084"/>
            <a:ext cx="11171424" cy="1702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dirty="0"/>
              <a:t>$255,240 increase in operating revenue largely due to higher credit card fee revenues ($220,000 in Other Operating Revenue), which is $194,000 higher than rate model.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Fee revenues help offset $312,148 in Third Party Payment Processing costs (we recover approximately 58% of Third-Party Fees).  These costs are a $95,550 increase from FY 24-25.  Rate model projected $26,296 in FY 25-26.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Decrease in Non-Operating revenues primarily due to moving power revenues and reimbursements to Hydro Fund</a:t>
            </a:r>
          </a:p>
        </p:txBody>
      </p:sp>
    </p:spTree>
    <p:extLst>
      <p:ext uri="{BB962C8B-B14F-4D97-AF65-F5344CB8AC3E}">
        <p14:creationId xmlns:p14="http://schemas.microsoft.com/office/powerpoint/2010/main" val="3631481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6525D-FCA5-1673-17EE-153A3046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BC1B-61A5-9C8D-F017-8DBEAF24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How We Compare - Sewer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EDC61-97DD-C7C3-E363-4331E1A2F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C5A7C-BC06-0FB3-B5B7-C6E0CB6B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8E53467-14CB-1C22-F94B-0AEC5FAC15E4}"/>
              </a:ext>
            </a:extLst>
          </p:cNvPr>
          <p:cNvSpPr txBox="1">
            <a:spLocks/>
          </p:cNvSpPr>
          <p:nvPr/>
        </p:nvSpPr>
        <p:spPr>
          <a:xfrm>
            <a:off x="359638" y="4804778"/>
            <a:ext cx="11469755" cy="1897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dirty="0"/>
              <a:t>Decrease in operating revenue due to lower Delinquent Account Charges, Reimbursable Expense, and Repair Labor/Materials revenues.  Offset in part by higher credit card fees ($30,000), which is $20,550 higher than model.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Fee revenues help offset $115,452 in Third Party Payment costs (we recover approximately 58% of Third-Party Fees).  These costs are a $79,000 increase from FY 24-25.  Rate model projected $9,726 in FY 25-26.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Decrease in Non-Operating revenues primarily due to moving $189,000 in power revenues and $193,250 in reimbursements to Hydro Fund.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FFF32C8-052A-D74A-3BA4-265652CB9C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226921"/>
              </p:ext>
            </p:extLst>
          </p:nvPr>
        </p:nvGraphicFramePr>
        <p:xfrm>
          <a:off x="470955" y="1603884"/>
          <a:ext cx="1124712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1466540" progId="Excel.Sheet.12">
                  <p:embed/>
                </p:oleObj>
              </mc:Choice>
              <mc:Fallback>
                <p:oleObj name="Worksheet" r:id="rId2" imgW="5615793" imgH="146654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FFF32C8-052A-D74A-3BA4-265652CB9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0955" y="1603884"/>
                        <a:ext cx="1124712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89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2F767-08FE-73EF-D278-AA5F76C8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67AF-F45E-7E4C-B905-1F22F6C5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How We Compare - Hydro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DA3B-53C2-CE27-3DC8-DBC82250C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5198164"/>
            <a:ext cx="10518565" cy="12663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3665E-747D-CFF2-F246-D83740A5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22FBFEF-C69E-8141-D529-69B5B8467169}"/>
              </a:ext>
            </a:extLst>
          </p:cNvPr>
          <p:cNvSpPr txBox="1">
            <a:spLocks/>
          </p:cNvSpPr>
          <p:nvPr/>
        </p:nvSpPr>
        <p:spPr>
          <a:xfrm>
            <a:off x="472440" y="4791541"/>
            <a:ext cx="11247120" cy="1808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400" dirty="0"/>
              <a:t>Non-Operating revenue increase due primarily to moving $981,700 in hydro power revenue from water and sewer funds.  This is $281,700 higher than rate model.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Reimbursements for FERC related federal and state fees have increased ($107,000) from rate model, but are tied to increases to federal and state fees, which are $203,200 higher than rate model.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0A4DE14-65C3-1C02-C941-B1B6967D5E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989655"/>
              </p:ext>
            </p:extLst>
          </p:nvPr>
        </p:nvGraphicFramePr>
        <p:xfrm>
          <a:off x="472440" y="1597265"/>
          <a:ext cx="1124712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1466540" progId="Excel.Sheet.12">
                  <p:embed/>
                </p:oleObj>
              </mc:Choice>
              <mc:Fallback>
                <p:oleObj name="Worksheet" r:id="rId2" imgW="5615793" imgH="146654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0A4DE14-65C3-1C02-C941-B1B6967D5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440" y="1597265"/>
                        <a:ext cx="1124712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072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A1272-8D25-62AB-D6E8-537B749CA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759C-F88A-6AF9-5248-C4676B9A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1" y="311340"/>
            <a:ext cx="10111409" cy="884583"/>
          </a:xfrm>
        </p:spPr>
        <p:txBody>
          <a:bodyPr>
            <a:normAutofit/>
          </a:bodyPr>
          <a:lstStyle/>
          <a:p>
            <a:r>
              <a:rPr lang="en-US" sz="4400" dirty="0"/>
              <a:t>How We Compare – All Funds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5E4951-18F9-3CFE-6945-772661BB7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93" y="5337312"/>
            <a:ext cx="11166665" cy="1302315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Increase to Operating Expenditures primarily due to increases in Service and Supplies and Capital Outlay costs.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These increases are offset by lower debt service payments.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41366-71FE-C92E-50DB-A4FF6BA4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D1178-2195-878C-60AF-728FB44A4D7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8" y="1483537"/>
            <a:ext cx="1124712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9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27FF-0992-7A2E-687B-E35C74ACF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33EF-D1C5-D0AB-84C9-8D53B470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How We Compare -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73999-1E90-68D3-90EF-762A26A4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56" y="5124695"/>
            <a:ext cx="11247120" cy="13398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BD39-B6F6-2B04-C478-2D27CC61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FB95AE4-9288-1BD6-C848-E1013788CDF3}"/>
              </a:ext>
            </a:extLst>
          </p:cNvPr>
          <p:cNvSpPr txBox="1">
            <a:spLocks/>
          </p:cNvSpPr>
          <p:nvPr/>
        </p:nvSpPr>
        <p:spPr>
          <a:xfrm>
            <a:off x="470956" y="5153014"/>
            <a:ext cx="11247120" cy="1412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dirty="0"/>
              <a:t>Services and Supplies increases due in part to higher Third-Party Payment Processing, Retiree Health, and insurance costs.  These costs total $1.43 million, are $319,430 higher than FY 24-25; and are $591,200 higher than the FY 25-26 rate model projection of $841,942.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Capital Outlay costs include a replacement Backhoe ($94,900), demo of old Copper Cove WTP building ($200,000), and the Doud’s Fuelbreak project ($361,100), which is grant funded.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0492343-5258-5D27-15B7-746AEE187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76110"/>
              </p:ext>
            </p:extLst>
          </p:nvPr>
        </p:nvGraphicFramePr>
        <p:xfrm>
          <a:off x="470956" y="1449556"/>
          <a:ext cx="1124712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2009821" progId="Excel.Sheet.12">
                  <p:embed/>
                </p:oleObj>
              </mc:Choice>
              <mc:Fallback>
                <p:oleObj name="Worksheet" r:id="rId2" imgW="5615793" imgH="200982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492343-5258-5D27-15B7-746AEE187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0956" y="1449556"/>
                        <a:ext cx="1124712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586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F7253-8F7F-95A0-9949-54098DA2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2B47-8A91-133C-9032-92BE98D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How We Compare - Sewer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B3DC5-2498-4AEF-08F9-2F497865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83F18-B45C-0310-18CF-B37B1A89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CA6614E-980B-005A-50A0-38992064CD5F}"/>
              </a:ext>
            </a:extLst>
          </p:cNvPr>
          <p:cNvSpPr txBox="1">
            <a:spLocks/>
          </p:cNvSpPr>
          <p:nvPr/>
        </p:nvSpPr>
        <p:spPr>
          <a:xfrm>
            <a:off x="359637" y="5139508"/>
            <a:ext cx="11469755" cy="1439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1800" dirty="0"/>
              <a:t>Services and Supplies increases due in part to higher Third-Party Payment Processing, Retiree Health, and Insurance costs.  These costs total $530,000, are $118,145 higher than FY 24-25; and are $218,660 higher than the FY 25-26 rate model projection of $311,404.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Capital Outlay costs include a replacement CCTV System ($333,506), and rehab of the Copper Cove WWTP Drying Beds ($100,000).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D7BAFF7-BB7B-F424-D66F-D97FDA94E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914637"/>
              </p:ext>
            </p:extLst>
          </p:nvPr>
        </p:nvGraphicFramePr>
        <p:xfrm>
          <a:off x="470954" y="1443332"/>
          <a:ext cx="1124712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2009821" progId="Excel.Sheet.12">
                  <p:embed/>
                </p:oleObj>
              </mc:Choice>
              <mc:Fallback>
                <p:oleObj name="Worksheet" r:id="rId2" imgW="5615793" imgH="200982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D7BAFF7-BB7B-F424-D66F-D97FDA94EB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0954" y="1443332"/>
                        <a:ext cx="1124712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2926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E14E7-1BC4-2BD6-1ED8-341989D8F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AEBD-B7C0-27F1-E690-50F53DE6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How We Compare - Hydropower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A14AF-2BE8-991D-BF75-2A31BB43F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5198164"/>
            <a:ext cx="10518565" cy="12663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6045B-DCA2-D9AE-1BAF-1A188388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412304B-7B09-C3C2-65D8-8C050918DCCA}"/>
              </a:ext>
            </a:extLst>
          </p:cNvPr>
          <p:cNvSpPr txBox="1">
            <a:spLocks/>
          </p:cNvSpPr>
          <p:nvPr/>
        </p:nvSpPr>
        <p:spPr>
          <a:xfrm>
            <a:off x="472440" y="5333190"/>
            <a:ext cx="11247120" cy="1266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400" dirty="0"/>
              <a:t>Services and Supplies increases related to moving FERC related federal and state fees from the water and sewer funds to the hydropower fund.  These costs have increased from FY 24-25 ($76,718) and are $10,516 higher than rate model.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BCD0A79-EAD2-4105-8DF2-8C982E2AF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052814"/>
              </p:ext>
            </p:extLst>
          </p:nvPr>
        </p:nvGraphicFramePr>
        <p:xfrm>
          <a:off x="472440" y="1452781"/>
          <a:ext cx="1124712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5793" imgH="2009821" progId="Excel.Sheet.12">
                  <p:embed/>
                </p:oleObj>
              </mc:Choice>
              <mc:Fallback>
                <p:oleObj name="Worksheet" r:id="rId2" imgW="5615793" imgH="200982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BCD0A79-EAD2-4105-8DF2-8C982E2AF6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440" y="1452781"/>
                        <a:ext cx="1124712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815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Incorporate comments/direction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Preliminary budget to Board – May 28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Budget adoption – June 11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83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8D50D-593C-538E-30D5-010CAA35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96AE-5524-7C6D-313B-529782A9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Budget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D9090-8974-82A1-B76E-187D924C0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452" y="1375751"/>
            <a:ext cx="10417096" cy="5373355"/>
          </a:xfrm>
        </p:spPr>
        <p:txBody>
          <a:bodyPr>
            <a:normAutofit fontScale="92500" lnSpcReduction="10000"/>
          </a:bodyPr>
          <a:lstStyle/>
          <a:p>
            <a:endParaRPr lang="en-US" sz="1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95000"/>
              <a:buNone/>
            </a:pPr>
            <a:r>
              <a:rPr lang="en-US" sz="3200" dirty="0"/>
              <a:t>The 2023 rate study identified the following key shortfall in water and sewer enterprise funds: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95000"/>
              <a:buNone/>
            </a:pPr>
            <a:endParaRPr lang="en-US" sz="4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A structural deficit in the water operating fund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An ongoing negative fund balance in sewer operating fund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Water and wastewater funds not meeting reserve requirements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Ongoing funding challenges include: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Inflationary pressures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Regulatory requirements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Aging infrastructure and equipment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3000" dirty="0"/>
              <a:t>Uncertainty with state and federal grant programs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2FD1A-5719-DC52-5BBA-4BE17D12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47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36BEB-A50D-5797-9A60-9B3B95A70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E5BD8-D583-21C1-68F0-16825B2D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Reference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59EF6-1160-60E5-6A9D-B0DCED00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4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B7541-94FA-F732-CE06-2866D5740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FE52-FFED-9948-496C-1B2755FE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91CFB-3207-8323-B79A-B2F19A58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A67929E-232C-7065-CA69-B64265D606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469956"/>
              </p:ext>
            </p:extLst>
          </p:nvPr>
        </p:nvGraphicFramePr>
        <p:xfrm>
          <a:off x="472440" y="1590259"/>
          <a:ext cx="11247120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702767" imgH="1595796" progId="Excel.Sheet.12">
                  <p:embed/>
                </p:oleObj>
              </mc:Choice>
              <mc:Fallback>
                <p:oleObj name="Worksheet" r:id="rId2" imgW="6702767" imgH="159579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A67929E-232C-7065-CA69-B64265D606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440" y="1590259"/>
                        <a:ext cx="11247120" cy="29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658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E9D0-259D-F7B9-F249-A37117360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8FD5-A208-3C02-3BBD-1315239F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6A393-AEB0-8A07-711C-2CD1868B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1FB5C01-51C4-C76E-FEDC-AB86860A8A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231592"/>
              </p:ext>
            </p:extLst>
          </p:nvPr>
        </p:nvGraphicFramePr>
        <p:xfrm>
          <a:off x="472440" y="1550227"/>
          <a:ext cx="1124712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702767" imgH="2139366" progId="Excel.Sheet.12">
                  <p:embed/>
                </p:oleObj>
              </mc:Choice>
              <mc:Fallback>
                <p:oleObj name="Worksheet" r:id="rId2" imgW="6702767" imgH="2139366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1FB5C01-51C4-C76E-FEDC-AB86860A8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440" y="1550227"/>
                        <a:ext cx="1124712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9853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Operating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5A405FA-FE9D-03BC-713D-750C533423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712596"/>
              </p:ext>
            </p:extLst>
          </p:nvPr>
        </p:nvGraphicFramePr>
        <p:xfrm>
          <a:off x="1613956" y="1485064"/>
          <a:ext cx="8961120" cy="493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892393" imgH="3700732" progId="Excel.Sheet.12">
                  <p:embed/>
                </p:oleObj>
              </mc:Choice>
              <mc:Fallback>
                <p:oleObj name="Worksheet" r:id="rId2" imgW="6892393" imgH="3700732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5A405FA-FE9D-03BC-713D-750C53342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3956" y="1485064"/>
                        <a:ext cx="8961120" cy="4937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9177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Water Operating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803603A-CED1-2857-910E-A2C0B3C40B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198276"/>
              </p:ext>
            </p:extLst>
          </p:nvPr>
        </p:nvGraphicFramePr>
        <p:xfrm>
          <a:off x="1613956" y="1534760"/>
          <a:ext cx="8961120" cy="466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754555" imgH="3450628" progId="Excel.Sheet.12">
                  <p:embed/>
                </p:oleObj>
              </mc:Choice>
              <mc:Fallback>
                <p:oleObj name="Worksheet" r:id="rId2" imgW="6754555" imgH="345062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803603A-CED1-2857-910E-A2C0B3C40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3956" y="1534760"/>
                        <a:ext cx="8961120" cy="466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962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Sewer Operating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8ABF5D1-499C-C997-DD5F-1C5A06B9E7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911616"/>
              </p:ext>
            </p:extLst>
          </p:nvPr>
        </p:nvGraphicFramePr>
        <p:xfrm>
          <a:off x="1886910" y="1526796"/>
          <a:ext cx="8229600" cy="466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659696" imgH="3450628" progId="Excel.Sheet.12">
                  <p:embed/>
                </p:oleObj>
              </mc:Choice>
              <mc:Fallback>
                <p:oleObj name="Worksheet" r:id="rId2" imgW="6659696" imgH="345062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8ABF5D1-499C-C997-DD5F-1C5A06B9E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86910" y="1526796"/>
                        <a:ext cx="8229600" cy="466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797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Hydropower Operating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56E29-4F57-1E11-DC27-B581310C8B0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6" y="1549618"/>
            <a:ext cx="79552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45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FC38-31D2-A67D-D746-FF3F66A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Debt Service Coverage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61DC-2B16-9073-E33C-0B1EE029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842"/>
            <a:ext cx="10515600" cy="4729508"/>
          </a:xfrm>
        </p:spPr>
        <p:txBody>
          <a:bodyPr>
            <a:normAutofit fontScale="77500" lnSpcReduction="20000"/>
          </a:bodyPr>
          <a:lstStyle/>
          <a:p>
            <a:pPr>
              <a:buSzPct val="80000"/>
              <a:buFont typeface="Calibri" panose="020F0502020204030204" pitchFamily="34" charset="0"/>
              <a:buChar char="–"/>
            </a:pPr>
            <a:r>
              <a:rPr lang="en-US" sz="3100" dirty="0"/>
              <a:t>Debt Service Coverage Ratio (DSCR) is:</a:t>
            </a:r>
          </a:p>
          <a:p>
            <a:pPr lvl="1">
              <a:buSzPct val="80000"/>
              <a:buFont typeface="Calibri" panose="020F0502020204030204" pitchFamily="34" charset="0"/>
              <a:buChar char="–"/>
            </a:pPr>
            <a:r>
              <a:rPr lang="en-US" sz="2700" dirty="0"/>
              <a:t>Operating revenues / O&amp;M expenditures * </a:t>
            </a:r>
          </a:p>
          <a:p>
            <a:pPr marL="457200" lvl="1" indent="0">
              <a:buSzPct val="80000"/>
              <a:buNone/>
            </a:pPr>
            <a:endParaRPr lang="en-US" sz="500" dirty="0"/>
          </a:p>
          <a:p>
            <a:pPr>
              <a:buSzPct val="80000"/>
              <a:buFont typeface="Calibri" panose="020F0502020204030204" pitchFamily="34" charset="0"/>
              <a:buChar char="–"/>
            </a:pPr>
            <a:r>
              <a:rPr lang="en-US" sz="3100" dirty="0"/>
              <a:t>Per loan agreements and District policy, the minimum DSCR is 1.25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300" dirty="0"/>
              <a:t>* Does not include debt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B85B9-940D-281A-4B2B-29324F37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7656A5C-3B41-852B-D278-7B30D92105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787470"/>
              </p:ext>
            </p:extLst>
          </p:nvPr>
        </p:nvGraphicFramePr>
        <p:xfrm>
          <a:off x="6096000" y="2933287"/>
          <a:ext cx="438912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432759" imgH="1837403" progId="Excel.Sheet.12">
                  <p:embed/>
                </p:oleObj>
              </mc:Choice>
              <mc:Fallback>
                <p:oleObj name="Worksheet" r:id="rId2" imgW="2432759" imgH="1837403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7656A5C-3B41-852B-D278-7B30D92105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2933287"/>
                        <a:ext cx="4389120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083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Budget/Rate Model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SzPct val="70000"/>
              <a:buNone/>
            </a:pPr>
            <a:r>
              <a:rPr lang="en-US" sz="3200" dirty="0"/>
              <a:t>Water rate increases: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1B97BB-F42D-64C1-05D6-0312142461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1756" y="1934123"/>
          <a:ext cx="10382657" cy="4595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048571" imgH="3562221" progId="Excel.Sheet.12">
                  <p:embed/>
                </p:oleObj>
              </mc:Choice>
              <mc:Fallback>
                <p:oleObj name="Worksheet" r:id="rId2" imgW="8048571" imgH="356222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A1B97BB-F42D-64C1-05D6-031214246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1756" y="1934123"/>
                        <a:ext cx="10382657" cy="4595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1295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Budget/Rate Model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SzPct val="70000"/>
              <a:buNone/>
            </a:pPr>
            <a:r>
              <a:rPr lang="en-US" sz="3200" dirty="0"/>
              <a:t>Wastewater rate increases: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E38B65F-86B3-033A-7808-6621A947F6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3591" y="1929956"/>
          <a:ext cx="10270208" cy="459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124915" imgH="3638679" progId="Excel.Sheet.12">
                  <p:embed/>
                </p:oleObj>
              </mc:Choice>
              <mc:Fallback>
                <p:oleObj name="Worksheet" r:id="rId2" imgW="8124915" imgH="3638679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E38B65F-86B3-033A-7808-6621A947F6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3591" y="1929956"/>
                        <a:ext cx="10270208" cy="4599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20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Operating Budget - 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41745F4-D325-FE66-ABB9-DE0A2EA3C3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66084"/>
              </p:ext>
            </p:extLst>
          </p:nvPr>
        </p:nvGraphicFramePr>
        <p:xfrm>
          <a:off x="883920" y="1408748"/>
          <a:ext cx="10424160" cy="51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99658" imgH="3683448" progId="Excel.Sheet.12">
                  <p:embed/>
                </p:oleObj>
              </mc:Choice>
              <mc:Fallback>
                <p:oleObj name="Worksheet" r:id="rId2" imgW="7099658" imgH="3683448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41745F4-D325-FE66-ABB9-DE0A2EA3C3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3920" y="1408748"/>
                        <a:ext cx="10424160" cy="512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9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Budget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  <a:buSzPct val="70000"/>
              <a:buFont typeface="Wingdings" panose="05000000000000000000" pitchFamily="2" charset="2"/>
              <a:buChar char="Ø"/>
            </a:pPr>
            <a:r>
              <a:rPr lang="en-US" sz="3200" dirty="0"/>
              <a:t> Updated rates for water and wastewater: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Incorporates amended rate increases for FY 23-24 and FY 24-25, which were effective October 16, 2023, and July 16, 2024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Includes amended water rate increase of 13% for FY 25-26, which will be effective July 16, 2025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Includes amended wastewater rate increase of 12% for FY 25-26, which will be effective July 16, 2025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Compares the water, wastewater, and combined operating budgets with FY 25-26 rate increases to budgets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22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Fund Type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  <a:buSzPct val="70000"/>
              <a:buFont typeface="Wingdings" panose="05000000000000000000" pitchFamily="2" charset="2"/>
              <a:buChar char="Ø"/>
            </a:pPr>
            <a:r>
              <a:rPr lang="en-US" sz="3200" dirty="0"/>
              <a:t> Revised fund structure for water, wastewater and hydro: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Continues effort to separate all water and wastewater activities, including reserves.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Better aligns our accounting with core functions, increases fiscal transparency, and reduces year-end audit correcting journals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All water funds (reserves, CIP, R&amp;R, CIP loan proceeds, expansion) are in the 300 series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All wastewater funds (reserves, CIP, R&amp;R, CIP loan proceeds, expansion) are in the 500 series</a:t>
            </a:r>
          </a:p>
          <a:p>
            <a:pPr lvl="1">
              <a:spcAft>
                <a:spcPts val="400"/>
              </a:spcAft>
              <a:buFont typeface="Calibri" panose="020F0502020204030204" pitchFamily="34" charset="0"/>
              <a:buChar char="‐"/>
            </a:pPr>
            <a:r>
              <a:rPr lang="en-US" sz="2800" dirty="0"/>
              <a:t>Created 400 series for hydroelectric funds, including reserves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Water Operating Budget - 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96DBD1D-E677-4584-024F-024C871F50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19255"/>
              </p:ext>
            </p:extLst>
          </p:nvPr>
        </p:nvGraphicFramePr>
        <p:xfrm>
          <a:off x="1752600" y="1372234"/>
          <a:ext cx="8686800" cy="51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94943" imgH="3450628" progId="Excel.Sheet.12">
                  <p:embed/>
                </p:oleObj>
              </mc:Choice>
              <mc:Fallback>
                <p:oleObj name="Worksheet" r:id="rId2" imgW="5494943" imgH="345062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96DBD1D-E677-4584-024F-024C871F50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2600" y="1372234"/>
                        <a:ext cx="8686800" cy="512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910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Sewer Operating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E5F117E-7AAC-CB38-49B2-775A1E32C6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895239"/>
              </p:ext>
            </p:extLst>
          </p:nvPr>
        </p:nvGraphicFramePr>
        <p:xfrm>
          <a:off x="1751116" y="1372234"/>
          <a:ext cx="8686800" cy="51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94943" imgH="3502224" progId="Excel.Sheet.12">
                  <p:embed/>
                </p:oleObj>
              </mc:Choice>
              <mc:Fallback>
                <p:oleObj name="Worksheet" r:id="rId2" imgW="5494943" imgH="3502224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E5F117E-7AAC-CB38-49B2-775A1E32C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1116" y="1372234"/>
                        <a:ext cx="8686800" cy="512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19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Hydropower Operating Budget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7F6A970-68A8-3DCE-AA22-DA36B90875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000524"/>
              </p:ext>
            </p:extLst>
          </p:nvPr>
        </p:nvGraphicFramePr>
        <p:xfrm>
          <a:off x="1934440" y="1418590"/>
          <a:ext cx="8320152" cy="493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94943" imgH="3260762" progId="Excel.Sheet.12">
                  <p:embed/>
                </p:oleObj>
              </mc:Choice>
              <mc:Fallback>
                <p:oleObj name="Worksheet" r:id="rId2" imgW="5494943" imgH="3260762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7F6A970-68A8-3DCE-AA22-DA36B90875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34440" y="1418590"/>
                        <a:ext cx="8320152" cy="4937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593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/>
          <a:lstStyle/>
          <a:p>
            <a:r>
              <a:rPr lang="en-US" dirty="0"/>
              <a:t>Operating Budget by Department -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5146-695A-1DE4-995D-B871211A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34" y="1443332"/>
            <a:ext cx="10518565" cy="5021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9A21612-1557-32E0-8F7D-1DA149C579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502906"/>
              </p:ext>
            </p:extLst>
          </p:nvPr>
        </p:nvGraphicFramePr>
        <p:xfrm>
          <a:off x="470956" y="1601374"/>
          <a:ext cx="11247120" cy="393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057147" imgH="2717344" progId="Excel.Sheet.12">
                  <p:embed/>
                </p:oleObj>
              </mc:Choice>
              <mc:Fallback>
                <p:oleObj name="Worksheet" r:id="rId2" imgW="8057147" imgH="2717344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9A21612-1557-32E0-8F7D-1DA149C579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0956" y="1601374"/>
                        <a:ext cx="11247120" cy="393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28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527-FF15-B4E0-99DD-CAAE076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76" y="365126"/>
            <a:ext cx="9663023" cy="963944"/>
          </a:xfrm>
        </p:spPr>
        <p:txBody>
          <a:bodyPr>
            <a:normAutofit/>
          </a:bodyPr>
          <a:lstStyle/>
          <a:p>
            <a:r>
              <a:rPr lang="en-US" dirty="0"/>
              <a:t>Payroll Budget - 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AE9E-4EFB-7A91-2653-331AA31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E8C94-D21E-41FF-A93A-90046843DB58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B5FECA5-F7BB-F306-6DDB-8DB50B4F29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097969"/>
              </p:ext>
            </p:extLst>
          </p:nvPr>
        </p:nvGraphicFramePr>
        <p:xfrm>
          <a:off x="1339636" y="1329070"/>
          <a:ext cx="9509760" cy="52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50136" imgH="3933553" progId="Excel.Sheet.12">
                  <p:embed/>
                </p:oleObj>
              </mc:Choice>
              <mc:Fallback>
                <p:oleObj name="Worksheet" r:id="rId2" imgW="7850136" imgH="3933553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B5FECA5-F7BB-F306-6DDB-8DB50B4F29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39636" y="1329070"/>
                        <a:ext cx="9509760" cy="521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105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8632</TotalTime>
  <Words>1316</Words>
  <Application>Microsoft Office PowerPoint</Application>
  <PresentationFormat>Widescreen</PresentationFormat>
  <Paragraphs>199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Worksheet</vt:lpstr>
      <vt:lpstr>Microsoft Excel Worksheet</vt:lpstr>
      <vt:lpstr>FY 2025-26   Operating and CIP Budget     Draft</vt:lpstr>
      <vt:lpstr>FY 25-26 Draft Operating Budget</vt:lpstr>
      <vt:lpstr>Budget Challenges</vt:lpstr>
      <vt:lpstr>Operating Budget - Draft</vt:lpstr>
      <vt:lpstr>Water Operating Budget - Draft</vt:lpstr>
      <vt:lpstr>Sewer Operating Budget - Draft</vt:lpstr>
      <vt:lpstr>Hydropower Operating Budget - Draft</vt:lpstr>
      <vt:lpstr>Operating Budget by Department - Draft</vt:lpstr>
      <vt:lpstr>Payroll Budget - Draft</vt:lpstr>
      <vt:lpstr>Capital Outlay Budget - Draft</vt:lpstr>
      <vt:lpstr>Debt Service Budget - Draft</vt:lpstr>
      <vt:lpstr>Fund Balance and Reserve Challenges</vt:lpstr>
      <vt:lpstr>Reserve Requirements - Water</vt:lpstr>
      <vt:lpstr>Reserve Requirements - Wastewater</vt:lpstr>
      <vt:lpstr>Fund Balances - Water</vt:lpstr>
      <vt:lpstr>Fund Balances - Sewer</vt:lpstr>
      <vt:lpstr>Fund Balances - Hydropower</vt:lpstr>
      <vt:lpstr>FY 2025-26 CIP Budget</vt:lpstr>
      <vt:lpstr>CIP Budget – Water</vt:lpstr>
      <vt:lpstr>CIP Budget – Wastewater</vt:lpstr>
      <vt:lpstr>How We Compare – All Funds</vt:lpstr>
      <vt:lpstr>How We Compare - Water</vt:lpstr>
      <vt:lpstr>How We Compare - Sewer</vt:lpstr>
      <vt:lpstr>How We Compare - Hydro</vt:lpstr>
      <vt:lpstr>How We Compare – All Funds</vt:lpstr>
      <vt:lpstr>How We Compare - Water</vt:lpstr>
      <vt:lpstr>How We Compare - Sewer</vt:lpstr>
      <vt:lpstr>How We Compare - Hydropower</vt:lpstr>
      <vt:lpstr>Next Steps</vt:lpstr>
      <vt:lpstr>Reference Slides</vt:lpstr>
      <vt:lpstr>Revenues</vt:lpstr>
      <vt:lpstr>Expenditures</vt:lpstr>
      <vt:lpstr>Operating Budget - Draft</vt:lpstr>
      <vt:lpstr>Water Operating Budget - Draft</vt:lpstr>
      <vt:lpstr>Sewer Operating Budget - Draft</vt:lpstr>
      <vt:lpstr>Hydropower Operating Budget - Draft</vt:lpstr>
      <vt:lpstr>Debt Service Coverage Ratios</vt:lpstr>
      <vt:lpstr>Budget/Rate Model Comparison</vt:lpstr>
      <vt:lpstr>Budget/Rate Model Comparison</vt:lpstr>
      <vt:lpstr>Budget Assumptions</vt:lpstr>
      <vt:lpstr>Fund Type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CalPERS UAL:  2017 vs. 2018</dc:title>
  <dc:creator>Julio Morales</dc:creator>
  <cp:lastModifiedBy>Jeff Meyer</cp:lastModifiedBy>
  <cp:revision>59</cp:revision>
  <cp:lastPrinted>2025-05-20T18:03:12Z</cp:lastPrinted>
  <dcterms:created xsi:type="dcterms:W3CDTF">2019-12-06T20:44:18Z</dcterms:created>
  <dcterms:modified xsi:type="dcterms:W3CDTF">2025-05-20T18:21:20Z</dcterms:modified>
</cp:coreProperties>
</file>