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63" r:id="rId4"/>
    <p:sldId id="258" r:id="rId5"/>
    <p:sldId id="261" r:id="rId6"/>
    <p:sldId id="260" r:id="rId7"/>
  </p:sldIdLst>
  <p:sldSz cx="18288000" cy="10287000"/>
  <p:notesSz cx="7010400" cy="9296400"/>
  <p:embeddedFontLst>
    <p:embeddedFont>
      <p:font typeface="Baguet Script" panose="00000500000000000000" pitchFamily="2" charset="0"/>
      <p:regular r:id="rId9"/>
    </p:embeddedFont>
    <p:embeddedFont>
      <p:font typeface="Bernard MT Condensed" panose="02050806060905020404" pitchFamily="18" charset="0"/>
      <p:regular r:id="rId10"/>
    </p:embeddedFont>
    <p:embeddedFont>
      <p:font typeface="Kollektif" panose="020B0604020202020204" charset="0"/>
      <p:regular r:id="rId11"/>
    </p:embeddedFont>
    <p:embeddedFont>
      <p:font typeface="Kollektif Bold" panose="020B0604020202020204" charset="0"/>
      <p:regular r:id="rId12"/>
    </p:embeddedFont>
    <p:embeddedFont>
      <p:font typeface="Montserrat" panose="00000500000000000000" pitchFamily="2" charset="0"/>
      <p:regular r:id="rId13"/>
      <p:bold r:id="rId14"/>
      <p:italic r:id="rId15"/>
      <p:boldItalic r:id="rId16"/>
    </p:embeddedFont>
    <p:embeddedFont>
      <p:font typeface="Montserrat Semi-Bold Bold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B908"/>
    <a:srgbClr val="323E1A"/>
    <a:srgbClr val="0341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D14D6C-9D69-4D35-BBED-76B623E148D9}" v="9" dt="2024-02-27T20:47:36.0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830" autoAdjust="0"/>
  </p:normalViewPr>
  <p:slideViewPr>
    <p:cSldViewPr>
      <p:cViewPr varScale="1">
        <p:scale>
          <a:sx n="73" d="100"/>
          <a:sy n="73" d="100"/>
        </p:scale>
        <p:origin x="59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3D52342-06E6-4725-9D59-9472A39C964A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20BC2ED-0F9F-46C7-AB79-8384AD7AC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191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0BC2ED-0F9F-46C7-AB79-8384AD7AC8A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568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0BC2ED-0F9F-46C7-AB79-8384AD7AC8A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680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0BC2ED-0F9F-46C7-AB79-8384AD7AC8A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704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0BC2ED-0F9F-46C7-AB79-8384AD7AC8A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741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s://account.municipalonlinepayments.com/Account/Login?ReturnUrl=%2Fconnect%2Fauthorize%2Fcallback%3Fclient_id%3Dwww.municipalonlinepayments.com%26redirect_uri%3Dhttps%253A%252F%252Fwww.municipalonlinepayments.com%252Fsignin-oidc%26response_type%3Dcode%2520id_token%2520token%26scope%3Dopenid%2520profile%2520email%26state%3DOpenIdConnect.AuthenticationProperties%253Dgf8ELYbges-QzcUeQk4jDzn8XLJTwRcR5N5-DOSud6msOv6plFeeQzUpXk992ORPOrrWtY8-jdWosBGRkDhtSWzsDraB5GgmoZwKE3GSFtkMq4F96jnAdw6kGLlomD95W3bWCpY8z0fxdcHcEFfpJxMFbz6Jh-C3zm3L1xXHtmn0TYZWI5cOjqG-KOr7jI6jx_H2wN3CPjuzJrFZ-qi5FUSE_IdFNKDaxN0hI7QuVA_RadBVADLsSGDK9NcRfxNa8qsVsp3z1WuNvIr_tC2OGDJ07PlXErMTgtMpTsDvtxdvYxOo5xoSW4469rNDRfA5Zy6jChNSIypwA2zIFDVFNKi-WA4%26response_mode%3Dform_post%26nonce%3D638446630170784982.OGY4Nzk4MTYtZmUzMS00ZGFmLTlhNjYtMWUxNWQxNjc2ZjlmNDJjMDk0NTktNTJjNi00NGFhLThjZDItMDMzYzhiOThjOGE2%26prompt%3Dlogin%26site%3Dcalaverascountywaterca%26x-client-SKU%3DID_NET461%26x-client-ver%3D5.5.0.0%26suppressed_prompt%3Dlogin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hyperlink" Target="https://www.amazon.in/Acer-22-inch-55-88-Monitor/dp/B076PGBM25" TargetMode="Externa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image" Target="../media/image11.jpe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hyperlink" Target="https://csr.dk/amcs-launches-amcs-customer-portal-potentially-saving-30-call-center-costs" TargetMode="External"/><Relationship Id="rId5" Type="http://schemas.openxmlformats.org/officeDocument/2006/relationships/image" Target="../media/image14.png"/><Relationship Id="rId15" Type="http://schemas.openxmlformats.org/officeDocument/2006/relationships/image" Target="../media/image22.png"/><Relationship Id="rId10" Type="http://schemas.openxmlformats.org/officeDocument/2006/relationships/image" Target="../media/image18.jpeg"/><Relationship Id="rId4" Type="http://schemas.openxmlformats.org/officeDocument/2006/relationships/image" Target="../media/image13.svg"/><Relationship Id="rId9" Type="http://schemas.openxmlformats.org/officeDocument/2006/relationships/image" Target="../media/image3.pn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1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udemy.com/blog/availability-management/" TargetMode="External"/><Relationship Id="rId5" Type="http://schemas.openxmlformats.org/officeDocument/2006/relationships/image" Target="../media/image24.jpeg"/><Relationship Id="rId10" Type="http://schemas.openxmlformats.org/officeDocument/2006/relationships/image" Target="../media/image28.svg"/><Relationship Id="rId4" Type="http://schemas.openxmlformats.org/officeDocument/2006/relationships/image" Target="../media/image3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41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748822" y="1172794"/>
            <a:ext cx="292836" cy="292836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-5400000">
            <a:off x="141898" y="936121"/>
            <a:ext cx="463032" cy="746828"/>
            <a:chOff x="0" y="0"/>
            <a:chExt cx="1957267" cy="31568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57267" cy="3156888"/>
            </a:xfrm>
            <a:custGeom>
              <a:avLst/>
              <a:gdLst/>
              <a:ahLst/>
              <a:cxnLst/>
              <a:rect l="l" t="t" r="r" b="b"/>
              <a:pathLst>
                <a:path w="1957267" h="3156888">
                  <a:moveTo>
                    <a:pt x="0" y="0"/>
                  </a:moveTo>
                  <a:lnTo>
                    <a:pt x="1957267" y="0"/>
                  </a:lnTo>
                  <a:lnTo>
                    <a:pt x="1957267" y="3156888"/>
                  </a:lnTo>
                  <a:lnTo>
                    <a:pt x="0" y="3156888"/>
                  </a:lnTo>
                  <a:close/>
                </a:path>
              </a:pathLst>
            </a:custGeom>
            <a:solidFill>
              <a:srgbClr val="F8B90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28700" y="2706391"/>
            <a:ext cx="6751275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999"/>
              </a:lnSpc>
            </a:pPr>
            <a:r>
              <a:rPr lang="en-US" sz="9999" dirty="0">
                <a:solidFill>
                  <a:schemeClr val="bg1"/>
                </a:solidFill>
                <a:latin typeface="Kollektif"/>
              </a:rPr>
              <a:t>CUSTOMER</a:t>
            </a:r>
          </a:p>
        </p:txBody>
      </p:sp>
      <p:pic>
        <p:nvPicPr>
          <p:cNvPr id="19" name="Picture 18" descr="A logo of a water district&#10;&#10;Description automatically generated">
            <a:extLst>
              <a:ext uri="{FF2B5EF4-FFF2-40B4-BE49-F238E27FC236}">
                <a16:creationId xmlns:a16="http://schemas.microsoft.com/office/drawing/2014/main" id="{45D920D2-ABA0-1221-EA5F-A9EFB587B1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2" t="18004" r="22081" b="28105"/>
          <a:stretch/>
        </p:blipFill>
        <p:spPr>
          <a:xfrm>
            <a:off x="746828" y="332221"/>
            <a:ext cx="2020290" cy="1961284"/>
          </a:xfrm>
          <a:prstGeom prst="rect">
            <a:avLst/>
          </a:prstGeom>
        </p:spPr>
      </p:pic>
      <p:pic>
        <p:nvPicPr>
          <p:cNvPr id="6" name="Picture 5" descr="A room with a large whiteboard&#10;&#10;Description automatically generated">
            <a:extLst>
              <a:ext uri="{FF2B5EF4-FFF2-40B4-BE49-F238E27FC236}">
                <a16:creationId xmlns:a16="http://schemas.microsoft.com/office/drawing/2014/main" id="{2D7D5ABC-EAB2-4619-FAE1-E19C46B8B4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1" r="21852" b="-110"/>
          <a:stretch/>
        </p:blipFill>
        <p:spPr>
          <a:xfrm rot="5400000">
            <a:off x="9255490" y="4792"/>
            <a:ext cx="7320793" cy="10271822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10" name="TextBox 10"/>
          <p:cNvSpPr txBox="1"/>
          <p:nvPr/>
        </p:nvSpPr>
        <p:spPr>
          <a:xfrm>
            <a:off x="2079455" y="3898900"/>
            <a:ext cx="10095410" cy="2039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949"/>
              </a:lnSpc>
            </a:pPr>
            <a:r>
              <a:rPr lang="en-US" sz="14499" dirty="0">
                <a:solidFill>
                  <a:schemeClr val="bg1"/>
                </a:solidFill>
                <a:latin typeface="Kollektif Bold"/>
              </a:rPr>
              <a:t>SERVICE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4F1C89B-011D-BCAF-2D50-49E43E3C60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413" y="5976020"/>
            <a:ext cx="9608787" cy="46333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630343" y="-630343"/>
            <a:ext cx="10287000" cy="11547685"/>
            <a:chOff x="0" y="0"/>
            <a:chExt cx="43483803" cy="48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83802" cy="48812800"/>
            </a:xfrm>
            <a:custGeom>
              <a:avLst/>
              <a:gdLst/>
              <a:ahLst/>
              <a:cxnLst/>
              <a:rect l="l" t="t" r="r" b="b"/>
              <a:pathLst>
                <a:path w="43483802" h="48812800">
                  <a:moveTo>
                    <a:pt x="0" y="0"/>
                  </a:moveTo>
                  <a:lnTo>
                    <a:pt x="43483802" y="0"/>
                  </a:lnTo>
                  <a:lnTo>
                    <a:pt x="43483802" y="48812800"/>
                  </a:lnTo>
                  <a:lnTo>
                    <a:pt x="0" y="48812800"/>
                  </a:lnTo>
                  <a:close/>
                </a:path>
              </a:pathLst>
            </a:custGeom>
            <a:solidFill>
              <a:srgbClr val="03417F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8" name="Group 8"/>
          <p:cNvGrpSpPr/>
          <p:nvPr/>
        </p:nvGrpSpPr>
        <p:grpSpPr>
          <a:xfrm rot="-5400000">
            <a:off x="141898" y="936121"/>
            <a:ext cx="463032" cy="746828"/>
            <a:chOff x="0" y="0"/>
            <a:chExt cx="1957267" cy="315688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57267" cy="3156888"/>
            </a:xfrm>
            <a:custGeom>
              <a:avLst/>
              <a:gdLst/>
              <a:ahLst/>
              <a:cxnLst/>
              <a:rect l="l" t="t" r="r" b="b"/>
              <a:pathLst>
                <a:path w="1957267" h="3156888">
                  <a:moveTo>
                    <a:pt x="0" y="0"/>
                  </a:moveTo>
                  <a:lnTo>
                    <a:pt x="1957267" y="0"/>
                  </a:lnTo>
                  <a:lnTo>
                    <a:pt x="1957267" y="3156888"/>
                  </a:lnTo>
                  <a:lnTo>
                    <a:pt x="0" y="3156888"/>
                  </a:lnTo>
                  <a:close/>
                </a:path>
              </a:pathLst>
            </a:custGeom>
            <a:solidFill>
              <a:srgbClr val="F8B90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83431" y="5493691"/>
            <a:ext cx="5590411" cy="2548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67"/>
              </a:lnSpc>
            </a:pPr>
            <a:r>
              <a:rPr lang="en-US" sz="2000" b="1" dirty="0">
                <a:solidFill>
                  <a:srgbClr val="F8B908"/>
                </a:solidFill>
                <a:latin typeface="Montserrat"/>
              </a:rPr>
              <a:t>Common Inquiries for January:</a:t>
            </a:r>
          </a:p>
          <a:p>
            <a:pPr marL="380542" lvl="1" indent="-190271">
              <a:lnSpc>
                <a:spcPts val="2467"/>
              </a:lnSpc>
              <a:buFont typeface="Arial"/>
              <a:buChar char="•"/>
            </a:pPr>
            <a:r>
              <a:rPr lang="en-US" sz="2000" dirty="0">
                <a:solidFill>
                  <a:srgbClr val="F8B908"/>
                </a:solidFill>
                <a:latin typeface="Montserrat"/>
              </a:rPr>
              <a:t>CCWD-side &amp; customer-side leaks/concerns</a:t>
            </a:r>
          </a:p>
          <a:p>
            <a:pPr marL="380542" lvl="1" indent="-190271">
              <a:lnSpc>
                <a:spcPts val="2467"/>
              </a:lnSpc>
              <a:buFont typeface="Arial"/>
              <a:buChar char="•"/>
            </a:pPr>
            <a:r>
              <a:rPr lang="en-US" sz="2000" dirty="0">
                <a:solidFill>
                  <a:srgbClr val="F8B908"/>
                </a:solidFill>
                <a:latin typeface="Montserrat"/>
              </a:rPr>
              <a:t>Water usage/billing questions</a:t>
            </a:r>
          </a:p>
          <a:p>
            <a:pPr marL="380542" lvl="1" indent="-190271">
              <a:lnSpc>
                <a:spcPts val="2467"/>
              </a:lnSpc>
              <a:buFont typeface="Arial"/>
              <a:buChar char="•"/>
            </a:pPr>
            <a:r>
              <a:rPr lang="en-US" sz="2000" dirty="0">
                <a:solidFill>
                  <a:srgbClr val="F8B908"/>
                </a:solidFill>
                <a:latin typeface="Montserrat"/>
              </a:rPr>
              <a:t>Rate Study/Cost of Service Inquiries</a:t>
            </a:r>
          </a:p>
          <a:p>
            <a:pPr marL="380542" lvl="1" indent="-190271">
              <a:lnSpc>
                <a:spcPts val="2467"/>
              </a:lnSpc>
              <a:buFont typeface="Arial"/>
              <a:buChar char="•"/>
            </a:pPr>
            <a:r>
              <a:rPr lang="en-US" sz="2000" dirty="0">
                <a:solidFill>
                  <a:srgbClr val="F8B908"/>
                </a:solidFill>
                <a:latin typeface="Montserrat"/>
              </a:rPr>
              <a:t>Flushing - Jenny Lind &amp; </a:t>
            </a:r>
            <a:r>
              <a:rPr lang="en-US" sz="2000" dirty="0" err="1">
                <a:solidFill>
                  <a:srgbClr val="F8B908"/>
                </a:solidFill>
                <a:latin typeface="Montserrat"/>
              </a:rPr>
              <a:t>Ebbetts</a:t>
            </a:r>
            <a:r>
              <a:rPr lang="en-US" sz="2000" dirty="0">
                <a:solidFill>
                  <a:srgbClr val="F8B908"/>
                </a:solidFill>
                <a:latin typeface="Montserrat"/>
              </a:rPr>
              <a:t> Pass</a:t>
            </a:r>
          </a:p>
          <a:p>
            <a:pPr marL="380542" lvl="1" indent="-190271">
              <a:lnSpc>
                <a:spcPts val="2467"/>
              </a:lnSpc>
              <a:buFont typeface="Arial"/>
              <a:buChar char="•"/>
            </a:pPr>
            <a:r>
              <a:rPr lang="en-US" sz="2000" dirty="0">
                <a:solidFill>
                  <a:srgbClr val="F8B908"/>
                </a:solidFill>
                <a:latin typeface="Montserrat"/>
              </a:rPr>
              <a:t>Customer Portal enrollment</a:t>
            </a:r>
          </a:p>
          <a:p>
            <a:pPr marL="380542" lvl="1" indent="-190271">
              <a:lnSpc>
                <a:spcPts val="2467"/>
              </a:lnSpc>
              <a:buFont typeface="Arial"/>
              <a:buChar char="•"/>
            </a:pPr>
            <a:endParaRPr lang="en-US" sz="2000" dirty="0">
              <a:solidFill>
                <a:srgbClr val="F8B908"/>
              </a:solidFill>
              <a:latin typeface="Montserrat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24589" y="2782654"/>
            <a:ext cx="5357714" cy="940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80"/>
              </a:lnSpc>
            </a:pPr>
            <a:r>
              <a:rPr lang="en-US" sz="5800">
                <a:solidFill>
                  <a:srgbClr val="F8B908"/>
                </a:solidFill>
                <a:latin typeface="Kollektif Bold"/>
              </a:rPr>
              <a:t>CALL QUEUES,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4589" y="3549545"/>
            <a:ext cx="6463433" cy="1750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80"/>
              </a:lnSpc>
            </a:pPr>
            <a:r>
              <a:rPr lang="en-US" sz="5800">
                <a:solidFill>
                  <a:srgbClr val="F8B908"/>
                </a:solidFill>
                <a:latin typeface="Kollektif Bold"/>
              </a:rPr>
              <a:t>EMAILS &amp; </a:t>
            </a:r>
          </a:p>
          <a:p>
            <a:pPr>
              <a:lnSpc>
                <a:spcPts val="6380"/>
              </a:lnSpc>
            </a:pPr>
            <a:r>
              <a:rPr lang="en-US" sz="5800">
                <a:solidFill>
                  <a:srgbClr val="F8B908"/>
                </a:solidFill>
                <a:latin typeface="Kollektif Bold"/>
              </a:rPr>
              <a:t>WORK ORDERS</a:t>
            </a:r>
          </a:p>
        </p:txBody>
      </p:sp>
      <p:grpSp>
        <p:nvGrpSpPr>
          <p:cNvPr id="15" name="Group 15"/>
          <p:cNvGrpSpPr/>
          <p:nvPr/>
        </p:nvGrpSpPr>
        <p:grpSpPr>
          <a:xfrm rot="-5400000">
            <a:off x="2085072" y="6024190"/>
            <a:ext cx="1750062" cy="5627483"/>
            <a:chOff x="0" y="0"/>
            <a:chExt cx="7653148" cy="2860475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653148" cy="28604753"/>
            </a:xfrm>
            <a:custGeom>
              <a:avLst/>
              <a:gdLst/>
              <a:ahLst/>
              <a:cxnLst/>
              <a:rect l="l" t="t" r="r" b="b"/>
              <a:pathLst>
                <a:path w="7653148" h="28604753">
                  <a:moveTo>
                    <a:pt x="0" y="0"/>
                  </a:moveTo>
                  <a:lnTo>
                    <a:pt x="7653148" y="0"/>
                  </a:lnTo>
                  <a:lnTo>
                    <a:pt x="7653148" y="28604753"/>
                  </a:lnTo>
                  <a:lnTo>
                    <a:pt x="0" y="28604753"/>
                  </a:lnTo>
                  <a:close/>
                </a:path>
              </a:pathLst>
            </a:custGeom>
            <a:solidFill>
              <a:srgbClr val="F8B908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66083" y="8027398"/>
            <a:ext cx="5544830" cy="14595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66"/>
              </a:lnSpc>
            </a:pPr>
            <a:r>
              <a:rPr lang="en-US" sz="2000" b="1" dirty="0">
                <a:solidFill>
                  <a:srgbClr val="03417F"/>
                </a:solidFill>
                <a:latin typeface="Montserrat"/>
              </a:rPr>
              <a:t>Call Analytics for January:</a:t>
            </a:r>
          </a:p>
          <a:p>
            <a:pPr marL="442017" lvl="1" indent="-221008">
              <a:lnSpc>
                <a:spcPts val="2866"/>
              </a:lnSpc>
              <a:buFont typeface="Arial"/>
              <a:buChar char="•"/>
            </a:pPr>
            <a:r>
              <a:rPr lang="en-US" sz="2000" dirty="0">
                <a:solidFill>
                  <a:srgbClr val="03417F"/>
                </a:solidFill>
                <a:latin typeface="Montserrat"/>
              </a:rPr>
              <a:t>Avg. Calls Handled/Day: 48</a:t>
            </a:r>
          </a:p>
          <a:p>
            <a:pPr marL="442017" lvl="1" indent="-221008">
              <a:lnSpc>
                <a:spcPts val="2866"/>
              </a:lnSpc>
              <a:buFont typeface="Arial"/>
              <a:buChar char="•"/>
            </a:pPr>
            <a:r>
              <a:rPr lang="en-US" sz="2000" dirty="0">
                <a:solidFill>
                  <a:srgbClr val="03417F"/>
                </a:solidFill>
                <a:latin typeface="Montserrat"/>
              </a:rPr>
              <a:t>Avg. Handle Time: 4:14 minutes</a:t>
            </a:r>
          </a:p>
          <a:p>
            <a:pPr marL="442017" lvl="1" indent="-221008">
              <a:lnSpc>
                <a:spcPts val="2866"/>
              </a:lnSpc>
              <a:buFont typeface="Arial"/>
              <a:buChar char="•"/>
            </a:pPr>
            <a:r>
              <a:rPr lang="en-US" sz="2000" dirty="0">
                <a:solidFill>
                  <a:srgbClr val="03417F"/>
                </a:solidFill>
                <a:latin typeface="Montserrat"/>
              </a:rPr>
              <a:t>Total % Employee Hours on Calls: 14%</a:t>
            </a:r>
          </a:p>
        </p:txBody>
      </p:sp>
      <p:pic>
        <p:nvPicPr>
          <p:cNvPr id="24" name="Picture 23" descr="A logo of a water district&#10;&#10;Description automatically generated">
            <a:extLst>
              <a:ext uri="{FF2B5EF4-FFF2-40B4-BE49-F238E27FC236}">
                <a16:creationId xmlns:a16="http://schemas.microsoft.com/office/drawing/2014/main" id="{1D31DAED-95B5-9F64-E621-80D4A36F15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2" t="18004" r="22081" b="28105"/>
          <a:stretch/>
        </p:blipFill>
        <p:spPr>
          <a:xfrm>
            <a:off x="744553" y="328893"/>
            <a:ext cx="2020290" cy="19612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86377C-E9A4-7962-AC98-59BEA88AF6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5538" y="213376"/>
            <a:ext cx="11371158" cy="607898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1AA407-CB98-F4E8-675A-14BBFC3178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0876" y="6438900"/>
            <a:ext cx="6102524" cy="363853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DF6B214-204B-F398-D249-604058A9CA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09276" y="6427462"/>
            <a:ext cx="6102524" cy="364616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630343" y="-630343"/>
            <a:ext cx="10287000" cy="11547685"/>
            <a:chOff x="0" y="0"/>
            <a:chExt cx="43483803" cy="48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83802" cy="48812800"/>
            </a:xfrm>
            <a:custGeom>
              <a:avLst/>
              <a:gdLst/>
              <a:ahLst/>
              <a:cxnLst/>
              <a:rect l="l" t="t" r="r" b="b"/>
              <a:pathLst>
                <a:path w="43483802" h="48812800">
                  <a:moveTo>
                    <a:pt x="0" y="0"/>
                  </a:moveTo>
                  <a:lnTo>
                    <a:pt x="43483802" y="0"/>
                  </a:lnTo>
                  <a:lnTo>
                    <a:pt x="43483802" y="48812800"/>
                  </a:lnTo>
                  <a:lnTo>
                    <a:pt x="0" y="48812800"/>
                  </a:lnTo>
                  <a:close/>
                </a:path>
              </a:pathLst>
            </a:custGeom>
            <a:solidFill>
              <a:srgbClr val="03417F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8" name="Group 8"/>
          <p:cNvGrpSpPr/>
          <p:nvPr/>
        </p:nvGrpSpPr>
        <p:grpSpPr>
          <a:xfrm rot="-5400000">
            <a:off x="141898" y="936121"/>
            <a:ext cx="463032" cy="746828"/>
            <a:chOff x="0" y="0"/>
            <a:chExt cx="1957267" cy="315688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57267" cy="3156888"/>
            </a:xfrm>
            <a:custGeom>
              <a:avLst/>
              <a:gdLst/>
              <a:ahLst/>
              <a:cxnLst/>
              <a:rect l="l" t="t" r="r" b="b"/>
              <a:pathLst>
                <a:path w="1957267" h="3156888">
                  <a:moveTo>
                    <a:pt x="0" y="0"/>
                  </a:moveTo>
                  <a:lnTo>
                    <a:pt x="1957267" y="0"/>
                  </a:lnTo>
                  <a:lnTo>
                    <a:pt x="1957267" y="3156888"/>
                  </a:lnTo>
                  <a:lnTo>
                    <a:pt x="0" y="3156888"/>
                  </a:lnTo>
                  <a:close/>
                </a:path>
              </a:pathLst>
            </a:custGeom>
            <a:solidFill>
              <a:srgbClr val="F8B90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094986" y="512071"/>
            <a:ext cx="14354814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80"/>
              </a:lnSpc>
            </a:pPr>
            <a:r>
              <a:rPr lang="en-US" sz="5800" dirty="0">
                <a:solidFill>
                  <a:srgbClr val="F8B908"/>
                </a:solidFill>
                <a:latin typeface="Kollektif Bold"/>
              </a:rPr>
              <a:t>CUSTOMER PORTAL DEMONSTRATION</a:t>
            </a:r>
          </a:p>
        </p:txBody>
      </p:sp>
      <p:pic>
        <p:nvPicPr>
          <p:cNvPr id="24" name="Picture 23" descr="A logo of a water district&#10;&#10;Description automatically generated">
            <a:extLst>
              <a:ext uri="{FF2B5EF4-FFF2-40B4-BE49-F238E27FC236}">
                <a16:creationId xmlns:a16="http://schemas.microsoft.com/office/drawing/2014/main" id="{1D31DAED-95B5-9F64-E621-80D4A36F15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2" t="18004" r="22081" b="28105"/>
          <a:stretch/>
        </p:blipFill>
        <p:spPr>
          <a:xfrm>
            <a:off x="744553" y="328893"/>
            <a:ext cx="2020290" cy="1961284"/>
          </a:xfrm>
          <a:prstGeom prst="rect">
            <a:avLst/>
          </a:prstGeom>
        </p:spPr>
      </p:pic>
      <p:sp>
        <p:nvSpPr>
          <p:cNvPr id="4" name="TextBox 11">
            <a:extLst>
              <a:ext uri="{FF2B5EF4-FFF2-40B4-BE49-F238E27FC236}">
                <a16:creationId xmlns:a16="http://schemas.microsoft.com/office/drawing/2014/main" id="{C1DD77F9-7643-B06E-F99B-442C94298203}"/>
              </a:ext>
            </a:extLst>
          </p:cNvPr>
          <p:cNvSpPr txBox="1"/>
          <p:nvPr/>
        </p:nvSpPr>
        <p:spPr>
          <a:xfrm>
            <a:off x="5261158" y="1476860"/>
            <a:ext cx="12954000" cy="9003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80"/>
              </a:lnSpc>
            </a:pPr>
            <a:r>
              <a:rPr lang="en-US" sz="8000" dirty="0">
                <a:solidFill>
                  <a:srgbClr val="F8B908"/>
                </a:solidFill>
                <a:latin typeface="Baguet Script" panose="00000500000000000000" pitchFamily="2" charset="0"/>
                <a:cs typeface="Dreaming Outloud Script Pro" panose="020F0502020204030204" pitchFamily="66" charset="0"/>
              </a:rPr>
              <a:t>Customer Service Department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25B33CC-7CA2-B8DC-6F15-C5240BEFA818}"/>
              </a:ext>
            </a:extLst>
          </p:cNvPr>
          <p:cNvGrpSpPr/>
          <p:nvPr/>
        </p:nvGrpSpPr>
        <p:grpSpPr>
          <a:xfrm>
            <a:off x="11547685" y="3229460"/>
            <a:ext cx="6667474" cy="6105040"/>
            <a:chOff x="11585757" y="4000500"/>
            <a:chExt cx="6629401" cy="5715000"/>
          </a:xfrm>
        </p:grpSpPr>
        <p:pic>
          <p:nvPicPr>
            <p:cNvPr id="13" name="Picture 12" descr="A computer monitor with a lake and mountains">
              <a:extLst>
                <a:ext uri="{FF2B5EF4-FFF2-40B4-BE49-F238E27FC236}">
                  <a16:creationId xmlns:a16="http://schemas.microsoft.com/office/drawing/2014/main" id="{FCCF2B53-D537-2AA3-4615-8BFEC051C5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 r="2367"/>
            <a:stretch/>
          </p:blipFill>
          <p:spPr>
            <a:xfrm>
              <a:off x="11585757" y="4000500"/>
              <a:ext cx="6629401" cy="5715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419A553-0318-AF19-5F5D-A4364CD5C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887200" y="4305300"/>
              <a:ext cx="6172200" cy="3581400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418CD9E-D668-6BE1-AA84-B170EFD1DBDD}"/>
              </a:ext>
            </a:extLst>
          </p:cNvPr>
          <p:cNvGrpSpPr/>
          <p:nvPr/>
        </p:nvGrpSpPr>
        <p:grpSpPr>
          <a:xfrm>
            <a:off x="1077666" y="3295304"/>
            <a:ext cx="9392354" cy="5029200"/>
            <a:chOff x="818448" y="3009901"/>
            <a:chExt cx="9392354" cy="5029200"/>
          </a:xfrm>
        </p:grpSpPr>
        <p:grpSp>
          <p:nvGrpSpPr>
            <p:cNvPr id="21" name="Group 15">
              <a:extLst>
                <a:ext uri="{FF2B5EF4-FFF2-40B4-BE49-F238E27FC236}">
                  <a16:creationId xmlns:a16="http://schemas.microsoft.com/office/drawing/2014/main" id="{ED4FC049-3A86-423E-8CB0-7F72DD0F4F51}"/>
                </a:ext>
              </a:extLst>
            </p:cNvPr>
            <p:cNvGrpSpPr/>
            <p:nvPr/>
          </p:nvGrpSpPr>
          <p:grpSpPr>
            <a:xfrm rot="-5400000">
              <a:off x="3000025" y="828324"/>
              <a:ext cx="5029200" cy="9392354"/>
              <a:chOff x="-2" y="0"/>
              <a:chExt cx="7653148" cy="28604752"/>
            </a:xfrm>
          </p:grpSpPr>
          <p:sp>
            <p:nvSpPr>
              <p:cNvPr id="22" name="Freeform 16">
                <a:extLst>
                  <a:ext uri="{FF2B5EF4-FFF2-40B4-BE49-F238E27FC236}">
                    <a16:creationId xmlns:a16="http://schemas.microsoft.com/office/drawing/2014/main" id="{1FAB49EC-050F-52A2-42D0-EEB9FABC0CE1}"/>
                  </a:ext>
                </a:extLst>
              </p:cNvPr>
              <p:cNvSpPr/>
              <p:nvPr/>
            </p:nvSpPr>
            <p:spPr>
              <a:xfrm>
                <a:off x="-2" y="0"/>
                <a:ext cx="7653148" cy="28604752"/>
              </a:xfrm>
              <a:custGeom>
                <a:avLst/>
                <a:gdLst/>
                <a:ahLst/>
                <a:cxnLst/>
                <a:rect l="l" t="t" r="r" b="b"/>
                <a:pathLst>
                  <a:path w="7653148" h="28604753">
                    <a:moveTo>
                      <a:pt x="0" y="0"/>
                    </a:moveTo>
                    <a:lnTo>
                      <a:pt x="7653148" y="0"/>
                    </a:lnTo>
                    <a:lnTo>
                      <a:pt x="7653148" y="28604753"/>
                    </a:lnTo>
                    <a:lnTo>
                      <a:pt x="0" y="28604753"/>
                    </a:lnTo>
                    <a:close/>
                  </a:path>
                </a:pathLst>
              </a:custGeom>
              <a:solidFill>
                <a:srgbClr val="F8B908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3" name="TextBox 17">
              <a:extLst>
                <a:ext uri="{FF2B5EF4-FFF2-40B4-BE49-F238E27FC236}">
                  <a16:creationId xmlns:a16="http://schemas.microsoft.com/office/drawing/2014/main" id="{788F2629-117A-9BCE-3EBC-DA36E34E73CA}"/>
                </a:ext>
              </a:extLst>
            </p:cNvPr>
            <p:cNvSpPr txBox="1"/>
            <p:nvPr/>
          </p:nvSpPr>
          <p:spPr>
            <a:xfrm>
              <a:off x="1143000" y="3270748"/>
              <a:ext cx="8839200" cy="44458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866"/>
                </a:lnSpc>
              </a:pPr>
              <a:r>
                <a:rPr lang="en-US" sz="3000" b="1" dirty="0">
                  <a:solidFill>
                    <a:srgbClr val="03417F"/>
                  </a:solidFill>
                  <a:latin typeface="Montserrat"/>
                </a:rPr>
                <a:t>NEW FEATURES!</a:t>
              </a:r>
            </a:p>
            <a:p>
              <a:pPr algn="ctr">
                <a:lnSpc>
                  <a:spcPts val="2866"/>
                </a:lnSpc>
              </a:pPr>
              <a:endParaRPr lang="en-US" sz="3000" b="1" dirty="0">
                <a:solidFill>
                  <a:srgbClr val="03417F"/>
                </a:solidFill>
                <a:latin typeface="Montserrat"/>
              </a:endParaRPr>
            </a:p>
            <a:p>
              <a:pPr>
                <a:lnSpc>
                  <a:spcPts val="2866"/>
                </a:lnSpc>
              </a:pPr>
              <a:r>
                <a:rPr lang="en-US" sz="2400" dirty="0">
                  <a:solidFill>
                    <a:srgbClr val="03417F"/>
                  </a:solidFill>
                  <a:latin typeface="Montserrat"/>
                </a:rPr>
                <a:t>Hourly, Daily, Monthly &amp; Custom Usage Graph</a:t>
              </a:r>
            </a:p>
            <a:p>
              <a:pPr>
                <a:lnSpc>
                  <a:spcPts val="2866"/>
                </a:lnSpc>
              </a:pPr>
              <a:r>
                <a:rPr lang="en-US" sz="2400" dirty="0">
                  <a:solidFill>
                    <a:srgbClr val="03417F"/>
                  </a:solidFill>
                  <a:latin typeface="Montserrat"/>
                </a:rPr>
                <a:t>	View up to 60 days at a time</a:t>
              </a:r>
            </a:p>
            <a:p>
              <a:pPr>
                <a:lnSpc>
                  <a:spcPts val="2866"/>
                </a:lnSpc>
              </a:pPr>
              <a:r>
                <a:rPr lang="en-US" sz="2400" dirty="0">
                  <a:solidFill>
                    <a:srgbClr val="03417F"/>
                  </a:solidFill>
                  <a:latin typeface="Montserrat"/>
                </a:rPr>
                <a:t>	Toggle the temperature readings on or off</a:t>
              </a:r>
            </a:p>
            <a:p>
              <a:pPr>
                <a:lnSpc>
                  <a:spcPts val="2866"/>
                </a:lnSpc>
              </a:pPr>
              <a:r>
                <a:rPr lang="en-US" sz="2400" dirty="0">
                  <a:solidFill>
                    <a:srgbClr val="03417F"/>
                  </a:solidFill>
                  <a:latin typeface="Montserrat"/>
                </a:rPr>
                <a:t>	“Monthly” view provides billed consumption</a:t>
              </a:r>
            </a:p>
            <a:p>
              <a:pPr>
                <a:lnSpc>
                  <a:spcPts val="2866"/>
                </a:lnSpc>
              </a:pPr>
              <a:r>
                <a:rPr lang="en-US" sz="2400" dirty="0">
                  <a:solidFill>
                    <a:srgbClr val="03417F"/>
                  </a:solidFill>
                  <a:latin typeface="Montserrat"/>
                </a:rPr>
                <a:t>		Billing period, usage amount, billed amount</a:t>
              </a:r>
            </a:p>
            <a:p>
              <a:pPr>
                <a:lnSpc>
                  <a:spcPts val="2866"/>
                </a:lnSpc>
              </a:pPr>
              <a:r>
                <a:rPr lang="en-US" sz="2400" dirty="0">
                  <a:solidFill>
                    <a:srgbClr val="03417F"/>
                  </a:solidFill>
                  <a:latin typeface="Montserrat"/>
                </a:rPr>
                <a:t>		Compares to prior year for easy comparison</a:t>
              </a:r>
            </a:p>
            <a:p>
              <a:pPr>
                <a:lnSpc>
                  <a:spcPts val="2866"/>
                </a:lnSpc>
              </a:pPr>
              <a:endParaRPr lang="en-US" sz="2400" dirty="0">
                <a:solidFill>
                  <a:srgbClr val="03417F"/>
                </a:solidFill>
                <a:latin typeface="Montserrat"/>
              </a:endParaRPr>
            </a:p>
            <a:p>
              <a:pPr>
                <a:lnSpc>
                  <a:spcPts val="2866"/>
                </a:lnSpc>
              </a:pPr>
              <a:r>
                <a:rPr lang="en-US" sz="2400" dirty="0">
                  <a:solidFill>
                    <a:srgbClr val="03417F"/>
                  </a:solidFill>
                  <a:latin typeface="Montserrat"/>
                </a:rPr>
                <a:t>Manage Alerts</a:t>
              </a:r>
            </a:p>
            <a:p>
              <a:pPr>
                <a:lnSpc>
                  <a:spcPts val="2866"/>
                </a:lnSpc>
              </a:pPr>
              <a:r>
                <a:rPr lang="en-US" sz="2400" dirty="0">
                  <a:solidFill>
                    <a:srgbClr val="03417F"/>
                  </a:solidFill>
                  <a:latin typeface="Montserrat"/>
                </a:rPr>
                <a:t>	Consumption Threshold, Leak &amp; Vacation Threshold</a:t>
              </a:r>
            </a:p>
            <a:p>
              <a:pPr>
                <a:lnSpc>
                  <a:spcPts val="2866"/>
                </a:lnSpc>
              </a:pPr>
              <a:r>
                <a:rPr lang="en-US" sz="2400" dirty="0">
                  <a:solidFill>
                    <a:srgbClr val="03417F"/>
                  </a:solidFill>
                  <a:latin typeface="Montserrat"/>
                </a:rPr>
                <a:t>	Email, Call or Text – or more than one!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03181DE5-7B15-8551-AA01-852F2247C574}"/>
              </a:ext>
            </a:extLst>
          </p:cNvPr>
          <p:cNvSpPr txBox="1"/>
          <p:nvPr/>
        </p:nvSpPr>
        <p:spPr>
          <a:xfrm>
            <a:off x="4478442" y="8585352"/>
            <a:ext cx="259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Montserrat" panose="00000500000000000000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DEMO</a:t>
            </a:r>
            <a:endParaRPr lang="en-US" sz="540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183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41898" y="936121"/>
            <a:ext cx="463032" cy="746828"/>
            <a:chOff x="0" y="0"/>
            <a:chExt cx="1957267" cy="31568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57267" cy="3156888"/>
            </a:xfrm>
            <a:custGeom>
              <a:avLst/>
              <a:gdLst/>
              <a:ahLst/>
              <a:cxnLst/>
              <a:rect l="l" t="t" r="r" b="b"/>
              <a:pathLst>
                <a:path w="1957267" h="3156888">
                  <a:moveTo>
                    <a:pt x="0" y="0"/>
                  </a:moveTo>
                  <a:lnTo>
                    <a:pt x="1957267" y="0"/>
                  </a:lnTo>
                  <a:lnTo>
                    <a:pt x="1957267" y="3156888"/>
                  </a:lnTo>
                  <a:lnTo>
                    <a:pt x="0" y="3156888"/>
                  </a:lnTo>
                  <a:close/>
                </a:path>
              </a:pathLst>
            </a:custGeom>
            <a:solidFill>
              <a:srgbClr val="F8B90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9182103" y="1181102"/>
            <a:ext cx="10287000" cy="7924797"/>
            <a:chOff x="0" y="0"/>
            <a:chExt cx="43483803" cy="3465373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3483802" cy="34653733"/>
            </a:xfrm>
            <a:custGeom>
              <a:avLst/>
              <a:gdLst/>
              <a:ahLst/>
              <a:cxnLst/>
              <a:rect l="l" t="t" r="r" b="b"/>
              <a:pathLst>
                <a:path w="43483802" h="34653733">
                  <a:moveTo>
                    <a:pt x="0" y="0"/>
                  </a:moveTo>
                  <a:lnTo>
                    <a:pt x="43483802" y="0"/>
                  </a:lnTo>
                  <a:lnTo>
                    <a:pt x="43483802" y="34653733"/>
                  </a:lnTo>
                  <a:lnTo>
                    <a:pt x="0" y="34653733"/>
                  </a:lnTo>
                  <a:close/>
                </a:path>
              </a:pathLst>
            </a:custGeom>
            <a:solidFill>
              <a:srgbClr val="03417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60603" y="0"/>
            <a:ext cx="7827397" cy="10287000"/>
            <a:chOff x="0" y="0"/>
            <a:chExt cx="10930750" cy="13716000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19999"/>
            </a:blip>
            <a:srcRect l="20563" r="20563"/>
            <a:stretch>
              <a:fillRect/>
            </a:stretch>
          </p:blipFill>
          <p:spPr>
            <a:xfrm>
              <a:off x="0" y="0"/>
              <a:ext cx="10930750" cy="13716000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 rot="-5400000">
            <a:off x="9753435" y="1618236"/>
            <a:ext cx="1366036" cy="1365705"/>
            <a:chOff x="0" y="-29642"/>
            <a:chExt cx="6870136" cy="6868469"/>
          </a:xfrm>
        </p:grpSpPr>
        <p:sp>
          <p:nvSpPr>
            <p:cNvPr id="9" name="Freeform 9"/>
            <p:cNvSpPr/>
            <p:nvPr/>
          </p:nvSpPr>
          <p:spPr>
            <a:xfrm>
              <a:off x="0" y="-29642"/>
              <a:ext cx="6870136" cy="6868469"/>
            </a:xfrm>
            <a:custGeom>
              <a:avLst/>
              <a:gdLst/>
              <a:ahLst/>
              <a:cxnLst/>
              <a:rect l="l" t="t" r="r" b="b"/>
              <a:pathLst>
                <a:path w="6870136" h="6868469">
                  <a:moveTo>
                    <a:pt x="0" y="0"/>
                  </a:moveTo>
                  <a:lnTo>
                    <a:pt x="6870136" y="0"/>
                  </a:lnTo>
                  <a:lnTo>
                    <a:pt x="6870136" y="6868469"/>
                  </a:lnTo>
                  <a:lnTo>
                    <a:pt x="0" y="6868469"/>
                  </a:lnTo>
                  <a:close/>
                </a:path>
              </a:pathLst>
            </a:custGeom>
            <a:solidFill>
              <a:srgbClr val="F8B90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 rot="-5400000">
            <a:off x="9759329" y="4460647"/>
            <a:ext cx="1366036" cy="1365705"/>
            <a:chOff x="0" y="0"/>
            <a:chExt cx="6870136" cy="686846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870136" cy="6868469"/>
            </a:xfrm>
            <a:custGeom>
              <a:avLst/>
              <a:gdLst/>
              <a:ahLst/>
              <a:cxnLst/>
              <a:rect l="l" t="t" r="r" b="b"/>
              <a:pathLst>
                <a:path w="6870136" h="6868469">
                  <a:moveTo>
                    <a:pt x="0" y="0"/>
                  </a:moveTo>
                  <a:lnTo>
                    <a:pt x="6870136" y="0"/>
                  </a:lnTo>
                  <a:lnTo>
                    <a:pt x="6870136" y="6868469"/>
                  </a:lnTo>
                  <a:lnTo>
                    <a:pt x="0" y="6868469"/>
                  </a:lnTo>
                  <a:close/>
                </a:path>
              </a:pathLst>
            </a:custGeom>
            <a:solidFill>
              <a:srgbClr val="F8B90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 rot="-5400000">
            <a:off x="9759329" y="7307402"/>
            <a:ext cx="1366036" cy="1365705"/>
            <a:chOff x="0" y="0"/>
            <a:chExt cx="6870136" cy="686846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870136" cy="6868469"/>
            </a:xfrm>
            <a:custGeom>
              <a:avLst/>
              <a:gdLst/>
              <a:ahLst/>
              <a:cxnLst/>
              <a:rect l="l" t="t" r="r" b="b"/>
              <a:pathLst>
                <a:path w="6870136" h="6868469">
                  <a:moveTo>
                    <a:pt x="0" y="0"/>
                  </a:moveTo>
                  <a:lnTo>
                    <a:pt x="6870136" y="0"/>
                  </a:lnTo>
                  <a:lnTo>
                    <a:pt x="6870136" y="6868469"/>
                  </a:lnTo>
                  <a:lnTo>
                    <a:pt x="0" y="6868469"/>
                  </a:lnTo>
                  <a:close/>
                </a:path>
              </a:pathLst>
            </a:custGeom>
            <a:solidFill>
              <a:srgbClr val="F8B90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AutoShape 14"/>
          <p:cNvSpPr/>
          <p:nvPr/>
        </p:nvSpPr>
        <p:spPr>
          <a:xfrm>
            <a:off x="11483268" y="4066150"/>
            <a:ext cx="4975728" cy="0"/>
          </a:xfrm>
          <a:prstGeom prst="line">
            <a:avLst/>
          </a:prstGeom>
          <a:ln w="28575" cap="flat">
            <a:solidFill>
              <a:srgbClr val="F8B90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AutoShape 15"/>
          <p:cNvSpPr/>
          <p:nvPr/>
        </p:nvSpPr>
        <p:spPr>
          <a:xfrm>
            <a:off x="11483268" y="6591300"/>
            <a:ext cx="4975728" cy="0"/>
          </a:xfrm>
          <a:prstGeom prst="line">
            <a:avLst/>
          </a:prstGeom>
          <a:ln w="28575" cap="flat">
            <a:solidFill>
              <a:srgbClr val="F8B90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029740" y="4752329"/>
            <a:ext cx="866860" cy="78234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982200" y="2035844"/>
            <a:ext cx="833774" cy="53048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026699" y="7578102"/>
            <a:ext cx="793701" cy="824305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2757768" y="328893"/>
            <a:ext cx="5357714" cy="940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80"/>
              </a:lnSpc>
            </a:pPr>
            <a:r>
              <a:rPr lang="en-US" sz="5800" dirty="0">
                <a:solidFill>
                  <a:srgbClr val="03417F"/>
                </a:solidFill>
                <a:latin typeface="Kollektif Bold"/>
              </a:rPr>
              <a:t>CUSTOMER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279314" y="1022247"/>
            <a:ext cx="6298426" cy="940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80"/>
              </a:lnSpc>
            </a:pPr>
            <a:r>
              <a:rPr lang="en-US" sz="5800" dirty="0">
                <a:solidFill>
                  <a:srgbClr val="F8B908"/>
                </a:solidFill>
                <a:latin typeface="Kollektif Bold"/>
              </a:rPr>
              <a:t>PORTAL UPDATE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344400" y="1714500"/>
            <a:ext cx="3463689" cy="332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F8B908"/>
                </a:solidFill>
                <a:latin typeface="Montserrat Semi-Bold Bold"/>
              </a:rPr>
              <a:t>MEMBERS – JANUARY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582400" y="4212579"/>
            <a:ext cx="4665487" cy="332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F8B908"/>
                </a:solidFill>
                <a:latin typeface="Montserrat Semi-Bold Bold"/>
              </a:rPr>
              <a:t>MEMBERS – DECEMBER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201400" y="8039100"/>
            <a:ext cx="7924800" cy="10171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endParaRPr lang="en-US" sz="4400" b="1" dirty="0">
              <a:solidFill>
                <a:srgbClr val="F8B908"/>
              </a:solidFill>
              <a:latin typeface="Bernard MT Condensed" panose="02050806060905020404" pitchFamily="18" charset="0"/>
            </a:endParaRPr>
          </a:p>
          <a:p>
            <a:pPr algn="ctr">
              <a:lnSpc>
                <a:spcPts val="2520"/>
              </a:lnSpc>
            </a:pPr>
            <a:endParaRPr lang="en-US" sz="4800" b="1" dirty="0">
              <a:solidFill>
                <a:srgbClr val="F8B908"/>
              </a:solidFill>
              <a:latin typeface="Bernard MT Condensed" panose="02050806060905020404" pitchFamily="18" charset="0"/>
            </a:endParaRPr>
          </a:p>
          <a:p>
            <a:pPr algn="ctr">
              <a:lnSpc>
                <a:spcPts val="2520"/>
              </a:lnSpc>
            </a:pPr>
            <a:endParaRPr lang="en-US" sz="4800" b="1" dirty="0">
              <a:solidFill>
                <a:srgbClr val="F8B908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1483268" y="7264793"/>
            <a:ext cx="5619358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u="sng" dirty="0">
                <a:solidFill>
                  <a:srgbClr val="F8B908"/>
                </a:solidFill>
                <a:latin typeface="Montserrat Semi-Bold Bold"/>
              </a:rPr>
              <a:t>SMART METER PORTAL</a:t>
            </a:r>
          </a:p>
        </p:txBody>
      </p:sp>
      <p:pic>
        <p:nvPicPr>
          <p:cNvPr id="33" name="Picture 32" descr="A logo of a water district&#10;&#10;Description automatically generated">
            <a:extLst>
              <a:ext uri="{FF2B5EF4-FFF2-40B4-BE49-F238E27FC236}">
                <a16:creationId xmlns:a16="http://schemas.microsoft.com/office/drawing/2014/main" id="{CDDAB351-D84A-E55D-B3DC-6DCE76DDB35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2" t="18004" r="22081" b="28105"/>
          <a:stretch/>
        </p:blipFill>
        <p:spPr>
          <a:xfrm>
            <a:off x="746828" y="328893"/>
            <a:ext cx="2020290" cy="1961284"/>
          </a:xfrm>
          <a:prstGeom prst="rect">
            <a:avLst/>
          </a:prstGeom>
        </p:spPr>
      </p:pic>
      <p:pic>
        <p:nvPicPr>
          <p:cNvPr id="44" name="Picture 43" descr="A person looking at a computer screen&#10;&#10;Description automatically generated">
            <a:extLst>
              <a:ext uri="{FF2B5EF4-FFF2-40B4-BE49-F238E27FC236}">
                <a16:creationId xmlns:a16="http://schemas.microsoft.com/office/drawing/2014/main" id="{DE2B0160-371A-FD00-A51D-A16A1DE33D8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304800" y="2389583"/>
            <a:ext cx="5155404" cy="34369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Arrow: Up 19">
            <a:extLst>
              <a:ext uri="{FF2B5EF4-FFF2-40B4-BE49-F238E27FC236}">
                <a16:creationId xmlns:a16="http://schemas.microsoft.com/office/drawing/2014/main" id="{907EE91F-0F5E-BA59-5C33-74E44B846A15}"/>
              </a:ext>
            </a:extLst>
          </p:cNvPr>
          <p:cNvSpPr/>
          <p:nvPr/>
        </p:nvSpPr>
        <p:spPr>
          <a:xfrm>
            <a:off x="16285977" y="3057997"/>
            <a:ext cx="914400" cy="1701641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4">
            <a:extLst>
              <a:ext uri="{FF2B5EF4-FFF2-40B4-BE49-F238E27FC236}">
                <a16:creationId xmlns:a16="http://schemas.microsoft.com/office/drawing/2014/main" id="{94F752E6-6AD9-BB9C-E1CE-64E8EA103A0E}"/>
              </a:ext>
            </a:extLst>
          </p:cNvPr>
          <p:cNvSpPr txBox="1"/>
          <p:nvPr/>
        </p:nvSpPr>
        <p:spPr>
          <a:xfrm>
            <a:off x="16306800" y="5073936"/>
            <a:ext cx="1088092" cy="408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4400" dirty="0">
                <a:solidFill>
                  <a:srgbClr val="00B050"/>
                </a:solidFill>
                <a:latin typeface="Montserrat Semi-Bold Bold"/>
              </a:rPr>
              <a:t>140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1A3316E-DE14-83F3-AEE6-0DE1D7A689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239288" y="4676472"/>
            <a:ext cx="3463688" cy="181944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903F974-933E-81BC-854C-6785A9D8B43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-1781" t="1681" b="-1"/>
          <a:stretch/>
        </p:blipFill>
        <p:spPr>
          <a:xfrm>
            <a:off x="3259890" y="5899064"/>
            <a:ext cx="1843871" cy="373536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F4157E77-E0BF-1120-5DEF-5D796A10D3E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5187" y="5275332"/>
            <a:ext cx="2869859" cy="44815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AD9B3B3-401F-F174-80DC-02CF4728710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72014" y="2937856"/>
            <a:ext cx="4392955" cy="712691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6AE58E9B-386A-0C3B-2D3E-51EEEEDCA546}"/>
              </a:ext>
            </a:extLst>
          </p:cNvPr>
          <p:cNvSpPr txBox="1"/>
          <p:nvPr/>
        </p:nvSpPr>
        <p:spPr>
          <a:xfrm rot="21183793">
            <a:off x="15254" y="9396506"/>
            <a:ext cx="344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Baguet Script" panose="00000500000000000000" pitchFamily="2" charset="0"/>
              </a:rPr>
              <a:t>Create an account </a:t>
            </a:r>
            <a:r>
              <a:rPr lang="en-US" sz="2400" b="1" dirty="0">
                <a:solidFill>
                  <a:srgbClr val="FF0000"/>
                </a:solidFill>
                <a:latin typeface="Bernard MT Condensed" panose="02050806060905020404" pitchFamily="18" charset="0"/>
              </a:rPr>
              <a:t>TODAY!</a:t>
            </a:r>
            <a:endParaRPr lang="en-US" sz="2400" b="1" dirty="0">
              <a:solidFill>
                <a:srgbClr val="FF0000"/>
              </a:solidFill>
              <a:latin typeface="Baguet Script" panose="00000500000000000000" pitchFamily="2" charset="0"/>
            </a:endParaRPr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B76E97E6-06E5-3FA3-6CB1-D6A99A73D6EE}"/>
              </a:ext>
            </a:extLst>
          </p:cNvPr>
          <p:cNvSpPr txBox="1"/>
          <p:nvPr/>
        </p:nvSpPr>
        <p:spPr>
          <a:xfrm>
            <a:off x="11392405" y="7699899"/>
            <a:ext cx="5590411" cy="12656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90271" lvl="1" algn="ctr">
              <a:lnSpc>
                <a:spcPts val="2467"/>
              </a:lnSpc>
            </a:pPr>
            <a:r>
              <a:rPr lang="en-US" sz="2000" dirty="0">
                <a:solidFill>
                  <a:srgbClr val="F8B908"/>
                </a:solidFill>
                <a:latin typeface="Montserrat"/>
              </a:rPr>
              <a:t>Staff is continuing to collaborate with Tyler Technologies to improve the customer interface and tailor the portal to CCWD customers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7456179-81B3-E27C-1002-C0E77C0CE54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233464" y="2111339"/>
            <a:ext cx="3385219" cy="180370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41898" y="936121"/>
            <a:ext cx="463032" cy="746828"/>
            <a:chOff x="0" y="0"/>
            <a:chExt cx="1957267" cy="31568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57267" cy="3156888"/>
            </a:xfrm>
            <a:custGeom>
              <a:avLst/>
              <a:gdLst/>
              <a:ahLst/>
              <a:cxnLst/>
              <a:rect l="l" t="t" r="r" b="b"/>
              <a:pathLst>
                <a:path w="1957267" h="3156888">
                  <a:moveTo>
                    <a:pt x="0" y="0"/>
                  </a:moveTo>
                  <a:lnTo>
                    <a:pt x="1957267" y="0"/>
                  </a:lnTo>
                  <a:lnTo>
                    <a:pt x="1957267" y="3156888"/>
                  </a:lnTo>
                  <a:lnTo>
                    <a:pt x="0" y="3156888"/>
                  </a:lnTo>
                  <a:close/>
                </a:path>
              </a:pathLst>
            </a:custGeom>
            <a:solidFill>
              <a:srgbClr val="F8B90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9045469" y="1044469"/>
            <a:ext cx="10287000" cy="8198063"/>
            <a:chOff x="0" y="0"/>
            <a:chExt cx="43483803" cy="3465373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3483802" cy="34653733"/>
            </a:xfrm>
            <a:custGeom>
              <a:avLst/>
              <a:gdLst/>
              <a:ahLst/>
              <a:cxnLst/>
              <a:rect l="l" t="t" r="r" b="b"/>
              <a:pathLst>
                <a:path w="43483802" h="34653733">
                  <a:moveTo>
                    <a:pt x="0" y="0"/>
                  </a:moveTo>
                  <a:lnTo>
                    <a:pt x="43483802" y="0"/>
                  </a:lnTo>
                  <a:lnTo>
                    <a:pt x="43483802" y="34653733"/>
                  </a:lnTo>
                  <a:lnTo>
                    <a:pt x="0" y="34653733"/>
                  </a:lnTo>
                  <a:close/>
                </a:path>
              </a:pathLst>
            </a:custGeom>
            <a:solidFill>
              <a:srgbClr val="03417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089937" y="0"/>
            <a:ext cx="8198063" cy="10287000"/>
            <a:chOff x="0" y="0"/>
            <a:chExt cx="10930750" cy="13716000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>
              <a:alphaModFix amt="19999"/>
            </a:blip>
            <a:srcRect l="20563" r="20563"/>
            <a:stretch>
              <a:fillRect/>
            </a:stretch>
          </p:blipFill>
          <p:spPr>
            <a:xfrm>
              <a:off x="0" y="0"/>
              <a:ext cx="10930750" cy="13716000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 rot="-5400000">
            <a:off x="9406919" y="1618236"/>
            <a:ext cx="1366036" cy="1365705"/>
            <a:chOff x="0" y="0"/>
            <a:chExt cx="6870136" cy="686846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870136" cy="6868469"/>
            </a:xfrm>
            <a:custGeom>
              <a:avLst/>
              <a:gdLst/>
              <a:ahLst/>
              <a:cxnLst/>
              <a:rect l="l" t="t" r="r" b="b"/>
              <a:pathLst>
                <a:path w="6870136" h="6868469">
                  <a:moveTo>
                    <a:pt x="0" y="0"/>
                  </a:moveTo>
                  <a:lnTo>
                    <a:pt x="6870136" y="0"/>
                  </a:lnTo>
                  <a:lnTo>
                    <a:pt x="6870136" y="6868469"/>
                  </a:lnTo>
                  <a:lnTo>
                    <a:pt x="0" y="6868469"/>
                  </a:lnTo>
                  <a:close/>
                </a:path>
              </a:pathLst>
            </a:custGeom>
            <a:solidFill>
              <a:srgbClr val="F8B90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 rot="-5400000">
            <a:off x="9406919" y="4460647"/>
            <a:ext cx="1366036" cy="1365705"/>
            <a:chOff x="0" y="0"/>
            <a:chExt cx="6870136" cy="686846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870136" cy="6868469"/>
            </a:xfrm>
            <a:custGeom>
              <a:avLst/>
              <a:gdLst/>
              <a:ahLst/>
              <a:cxnLst/>
              <a:rect l="l" t="t" r="r" b="b"/>
              <a:pathLst>
                <a:path w="6870136" h="6868469">
                  <a:moveTo>
                    <a:pt x="0" y="0"/>
                  </a:moveTo>
                  <a:lnTo>
                    <a:pt x="6870136" y="0"/>
                  </a:lnTo>
                  <a:lnTo>
                    <a:pt x="6870136" y="6868469"/>
                  </a:lnTo>
                  <a:lnTo>
                    <a:pt x="0" y="6868469"/>
                  </a:lnTo>
                  <a:close/>
                </a:path>
              </a:pathLst>
            </a:custGeom>
            <a:solidFill>
              <a:srgbClr val="F8B90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AutoShape 14"/>
          <p:cNvSpPr/>
          <p:nvPr/>
        </p:nvSpPr>
        <p:spPr>
          <a:xfrm>
            <a:off x="11701102" y="4076700"/>
            <a:ext cx="4975728" cy="0"/>
          </a:xfrm>
          <a:prstGeom prst="line">
            <a:avLst/>
          </a:prstGeom>
          <a:ln w="28575" cap="flat">
            <a:solidFill>
              <a:srgbClr val="F8B90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AutoShape 15"/>
          <p:cNvSpPr/>
          <p:nvPr/>
        </p:nvSpPr>
        <p:spPr>
          <a:xfrm>
            <a:off x="11771023" y="6667500"/>
            <a:ext cx="4975728" cy="0"/>
          </a:xfrm>
          <a:prstGeom prst="line">
            <a:avLst/>
          </a:prstGeom>
          <a:ln w="28575" cap="flat">
            <a:solidFill>
              <a:srgbClr val="F8B90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2767118" y="328893"/>
            <a:ext cx="5357714" cy="940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80"/>
              </a:lnSpc>
            </a:pPr>
            <a:r>
              <a:rPr lang="en-US" sz="5800" dirty="0">
                <a:solidFill>
                  <a:srgbClr val="03417F"/>
                </a:solidFill>
                <a:latin typeface="Kollektif Bold"/>
              </a:rPr>
              <a:t>CUSTOMER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287490" y="1046993"/>
            <a:ext cx="4950169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80"/>
              </a:lnSpc>
            </a:pPr>
            <a:r>
              <a:rPr lang="en-US" sz="5800" dirty="0">
                <a:solidFill>
                  <a:srgbClr val="F8B908"/>
                </a:solidFill>
                <a:latin typeface="Kollektif Bold"/>
              </a:rPr>
              <a:t>ASSISTANCE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609974" y="1509343"/>
            <a:ext cx="3157985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F8B908"/>
                </a:solidFill>
                <a:latin typeface="Montserrat Semi-Bold Bold"/>
              </a:rPr>
              <a:t>GENERAL STATS - CAP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316230" y="4248359"/>
            <a:ext cx="3745472" cy="332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F8B908"/>
                </a:solidFill>
                <a:latin typeface="Montserrat Semi-Bold Bold"/>
              </a:rPr>
              <a:t>GENERAL STATS – LIHWAP </a:t>
            </a:r>
          </a:p>
        </p:txBody>
      </p:sp>
      <p:pic>
        <p:nvPicPr>
          <p:cNvPr id="33" name="Picture 32" descr="A logo of a water district&#10;&#10;Description automatically generated">
            <a:extLst>
              <a:ext uri="{FF2B5EF4-FFF2-40B4-BE49-F238E27FC236}">
                <a16:creationId xmlns:a16="http://schemas.microsoft.com/office/drawing/2014/main" id="{CDDAB351-D84A-E55D-B3DC-6DCE76DDB3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2" t="18004" r="22081" b="28105"/>
          <a:stretch/>
        </p:blipFill>
        <p:spPr>
          <a:xfrm>
            <a:off x="746828" y="328893"/>
            <a:ext cx="2020290" cy="1961284"/>
          </a:xfrm>
          <a:prstGeom prst="rect">
            <a:avLst/>
          </a:prstGeom>
        </p:spPr>
      </p:pic>
      <p:sp>
        <p:nvSpPr>
          <p:cNvPr id="34" name="TextBox 10">
            <a:extLst>
              <a:ext uri="{FF2B5EF4-FFF2-40B4-BE49-F238E27FC236}">
                <a16:creationId xmlns:a16="http://schemas.microsoft.com/office/drawing/2014/main" id="{B7604F26-CB9E-C530-D64F-6FC2FD8AB70E}"/>
              </a:ext>
            </a:extLst>
          </p:cNvPr>
          <p:cNvSpPr txBox="1"/>
          <p:nvPr/>
        </p:nvSpPr>
        <p:spPr>
          <a:xfrm>
            <a:off x="76197" y="2956196"/>
            <a:ext cx="9204368" cy="7373813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67"/>
              </a:lnSpc>
            </a:pPr>
            <a:endParaRPr lang="en-US" sz="2400" b="1" dirty="0">
              <a:solidFill>
                <a:srgbClr val="03417F"/>
              </a:solidFill>
              <a:latin typeface="Montserrat"/>
            </a:endParaRPr>
          </a:p>
          <a:p>
            <a:pPr algn="ctr">
              <a:lnSpc>
                <a:spcPts val="2467"/>
              </a:lnSpc>
            </a:pPr>
            <a:r>
              <a:rPr lang="en-US" sz="2400" b="1" dirty="0">
                <a:solidFill>
                  <a:srgbClr val="03417F"/>
                </a:solidFill>
                <a:latin typeface="Montserrat"/>
              </a:rPr>
              <a:t>CCWD Customer Assistance Program (CAP)</a:t>
            </a:r>
          </a:p>
          <a:p>
            <a:pPr marL="342900" indent="-342900" algn="ctr">
              <a:lnSpc>
                <a:spcPts val="2467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3417F"/>
                </a:solidFill>
                <a:latin typeface="Montserrat"/>
              </a:rPr>
              <a:t>$20/billing cycle for water</a:t>
            </a:r>
          </a:p>
          <a:p>
            <a:pPr marL="342900" indent="-342900" algn="ctr">
              <a:lnSpc>
                <a:spcPts val="2467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3417F"/>
                </a:solidFill>
                <a:latin typeface="Montserrat"/>
              </a:rPr>
              <a:t>$30/billing cycle for wastewater</a:t>
            </a:r>
          </a:p>
          <a:p>
            <a:pPr marL="342900" indent="-342900" algn="ctr">
              <a:lnSpc>
                <a:spcPts val="2467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3417F"/>
                </a:solidFill>
                <a:latin typeface="Montserrat"/>
              </a:rPr>
              <a:t>Funded through non-rate payer revenues</a:t>
            </a:r>
          </a:p>
          <a:p>
            <a:pPr marL="342900" indent="-342900" algn="ctr">
              <a:lnSpc>
                <a:spcPts val="2467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3417F"/>
                </a:solidFill>
                <a:latin typeface="Montserrat"/>
              </a:rPr>
              <a:t>Requirements:</a:t>
            </a:r>
          </a:p>
          <a:p>
            <a:pPr algn="ctr">
              <a:lnSpc>
                <a:spcPts val="2467"/>
              </a:lnSpc>
            </a:pPr>
            <a:r>
              <a:rPr lang="en-US" sz="2400" dirty="0">
                <a:solidFill>
                  <a:srgbClr val="03417F"/>
                </a:solidFill>
                <a:latin typeface="Montserrat"/>
              </a:rPr>
              <a:t>account in good standing, PG&amp;E CARE program enrollment or 200% below poverty level</a:t>
            </a:r>
          </a:p>
          <a:p>
            <a:pPr algn="ctr">
              <a:lnSpc>
                <a:spcPts val="2467"/>
              </a:lnSpc>
            </a:pPr>
            <a:r>
              <a:rPr lang="en-US" sz="2400" b="1" u="sng" dirty="0">
                <a:solidFill>
                  <a:srgbClr val="FF0000"/>
                </a:solidFill>
                <a:latin typeface="Montserrat"/>
              </a:rPr>
              <a:t>Program Renewals to begin in May!</a:t>
            </a:r>
          </a:p>
          <a:p>
            <a:pPr algn="ctr">
              <a:lnSpc>
                <a:spcPts val="2467"/>
              </a:lnSpc>
            </a:pPr>
            <a:endParaRPr lang="en-US" sz="2400" dirty="0">
              <a:solidFill>
                <a:srgbClr val="03417F"/>
              </a:solidFill>
              <a:latin typeface="Montserrat"/>
            </a:endParaRPr>
          </a:p>
          <a:p>
            <a:pPr algn="ctr">
              <a:lnSpc>
                <a:spcPts val="2467"/>
              </a:lnSpc>
            </a:pPr>
            <a:endParaRPr lang="en-US" sz="2400" dirty="0">
              <a:solidFill>
                <a:srgbClr val="03417F"/>
              </a:solidFill>
              <a:latin typeface="Montserrat"/>
            </a:endParaRPr>
          </a:p>
          <a:p>
            <a:pPr algn="ctr">
              <a:lnSpc>
                <a:spcPts val="2467"/>
              </a:lnSpc>
            </a:pPr>
            <a:endParaRPr lang="en-US" sz="2400" b="1" dirty="0">
              <a:solidFill>
                <a:srgbClr val="03417F"/>
              </a:solidFill>
              <a:latin typeface="Montserrat"/>
            </a:endParaRPr>
          </a:p>
          <a:p>
            <a:pPr algn="ctr">
              <a:lnSpc>
                <a:spcPts val="2467"/>
              </a:lnSpc>
            </a:pPr>
            <a:r>
              <a:rPr lang="en-US" sz="2400" b="1" dirty="0">
                <a:solidFill>
                  <a:srgbClr val="03417F"/>
                </a:solidFill>
                <a:latin typeface="Montserrat"/>
              </a:rPr>
              <a:t>ATCAA Low Income Housing Water Assistance Program (LIHWAP)</a:t>
            </a:r>
          </a:p>
          <a:p>
            <a:pPr marL="342900" indent="-342900" algn="ctr">
              <a:lnSpc>
                <a:spcPts val="2467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3417F"/>
                </a:solidFill>
                <a:latin typeface="Montserrat"/>
              </a:rPr>
              <a:t>Program reallocated funding to Calaveras  &amp; Amador Counties to the tune of $15,000</a:t>
            </a:r>
          </a:p>
          <a:p>
            <a:pPr marL="342900" indent="-342900" algn="ctr">
              <a:lnSpc>
                <a:spcPts val="2467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3417F"/>
                </a:solidFill>
                <a:latin typeface="Montserrat"/>
              </a:rPr>
              <a:t>Federally funded</a:t>
            </a:r>
          </a:p>
          <a:p>
            <a:pPr marL="342900" indent="-342900" algn="ctr">
              <a:lnSpc>
                <a:spcPts val="2467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3417F"/>
                </a:solidFill>
                <a:latin typeface="Montserrat"/>
              </a:rPr>
              <a:t>State program facilitated by ATCAA, application information on their website</a:t>
            </a:r>
          </a:p>
          <a:p>
            <a:pPr marL="342900" indent="-342900" algn="ctr">
              <a:lnSpc>
                <a:spcPts val="2467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3417F"/>
                </a:solidFill>
                <a:latin typeface="Montserrat"/>
              </a:rPr>
              <a:t>Hundreds to thousands of dollars in assistance to customers with past due or current bills</a:t>
            </a:r>
          </a:p>
          <a:p>
            <a:pPr algn="ctr">
              <a:lnSpc>
                <a:spcPts val="2467"/>
              </a:lnSpc>
            </a:pPr>
            <a:r>
              <a:rPr lang="en-US" sz="2400" dirty="0">
                <a:solidFill>
                  <a:srgbClr val="FF0000"/>
                </a:solidFill>
                <a:latin typeface="Montserrat"/>
              </a:rPr>
              <a:t>Deadline to submit applications: March 20, 2024</a:t>
            </a:r>
          </a:p>
          <a:p>
            <a:pPr algn="ctr">
              <a:lnSpc>
                <a:spcPts val="2467"/>
              </a:lnSpc>
            </a:pPr>
            <a:r>
              <a:rPr lang="en-US" sz="2400" b="1" u="sng" dirty="0">
                <a:solidFill>
                  <a:srgbClr val="FF0000"/>
                </a:solidFill>
                <a:latin typeface="Montserrat"/>
              </a:rPr>
              <a:t>Program Ends: March 31, 2024</a:t>
            </a:r>
          </a:p>
        </p:txBody>
      </p:sp>
      <p:pic>
        <p:nvPicPr>
          <p:cNvPr id="19" name="Picture 18" descr="Red stamp with text on it&#10;&#10;Description automatically generated">
            <a:extLst>
              <a:ext uri="{FF2B5EF4-FFF2-40B4-BE49-F238E27FC236}">
                <a16:creationId xmlns:a16="http://schemas.microsoft.com/office/drawing/2014/main" id="{C97F4C05-D97B-8DCB-D84C-CC172F7583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21173007">
            <a:off x="278906" y="2413630"/>
            <a:ext cx="1259444" cy="89042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978A4D8-A180-1156-0EB8-3B865F989ED0}"/>
              </a:ext>
            </a:extLst>
          </p:cNvPr>
          <p:cNvSpPr txBox="1"/>
          <p:nvPr/>
        </p:nvSpPr>
        <p:spPr>
          <a:xfrm>
            <a:off x="12467720" y="2063740"/>
            <a:ext cx="3442492" cy="1708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Montserrat" panose="00000500000000000000" pitchFamily="2" charset="0"/>
              </a:rPr>
              <a:t>Water</a:t>
            </a:r>
          </a:p>
          <a:p>
            <a:pPr algn="ctr"/>
            <a:r>
              <a:rPr lang="en-US" sz="1500" dirty="0">
                <a:latin typeface="Montserrat" panose="00000500000000000000" pitchFamily="2" charset="0"/>
              </a:rPr>
              <a:t>198 of 237 filled   </a:t>
            </a:r>
          </a:p>
          <a:p>
            <a:pPr algn="ctr"/>
            <a:r>
              <a:rPr lang="en-US" sz="1500" b="1" dirty="0">
                <a:latin typeface="Montserrat" panose="00000500000000000000" pitchFamily="2" charset="0"/>
              </a:rPr>
              <a:t>**39 open spots</a:t>
            </a:r>
          </a:p>
          <a:p>
            <a:endParaRPr lang="en-US" sz="1500" dirty="0">
              <a:latin typeface="Montserrat" panose="00000500000000000000" pitchFamily="2" charset="0"/>
            </a:endParaRPr>
          </a:p>
          <a:p>
            <a:pPr algn="ctr"/>
            <a:r>
              <a:rPr lang="en-US" sz="1500" b="1" dirty="0">
                <a:latin typeface="Montserrat" panose="00000500000000000000" pitchFamily="2" charset="0"/>
              </a:rPr>
              <a:t>Wastewater</a:t>
            </a:r>
          </a:p>
          <a:p>
            <a:pPr algn="ctr"/>
            <a:r>
              <a:rPr lang="en-US" sz="1500" dirty="0">
                <a:latin typeface="Montserrat" panose="00000500000000000000" pitchFamily="2" charset="0"/>
              </a:rPr>
              <a:t>108 of 175 filled   </a:t>
            </a:r>
          </a:p>
          <a:p>
            <a:pPr algn="ctr"/>
            <a:r>
              <a:rPr lang="en-US" sz="1500" b="1" dirty="0">
                <a:latin typeface="Montserrat" panose="00000500000000000000" pitchFamily="2" charset="0"/>
              </a:rPr>
              <a:t>**67 open spots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D6148F3-FEB8-C82A-D0DC-3349F036ACE7}"/>
              </a:ext>
            </a:extLst>
          </p:cNvPr>
          <p:cNvSpPr txBox="1"/>
          <p:nvPr/>
        </p:nvSpPr>
        <p:spPr>
          <a:xfrm>
            <a:off x="12537641" y="4786121"/>
            <a:ext cx="3442492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Montserrat" panose="00000500000000000000" pitchFamily="2" charset="0"/>
              </a:rPr>
              <a:t>$53,431</a:t>
            </a:r>
          </a:p>
          <a:p>
            <a:pPr algn="ctr"/>
            <a:r>
              <a:rPr lang="en-US" sz="1500" b="1" dirty="0">
                <a:latin typeface="Montserrat" panose="00000500000000000000" pitchFamily="2" charset="0"/>
              </a:rPr>
              <a:t>worth of assistance to CCWD customers</a:t>
            </a:r>
          </a:p>
          <a:p>
            <a:pPr algn="ctr"/>
            <a:r>
              <a:rPr lang="en-US" sz="1500" dirty="0">
                <a:latin typeface="Montserrat" panose="00000500000000000000" pitchFamily="2" charset="0"/>
              </a:rPr>
              <a:t>67 accounts assisted</a:t>
            </a:r>
          </a:p>
          <a:p>
            <a:pPr algn="ctr"/>
            <a:endParaRPr lang="en-US" sz="1500" b="1" dirty="0">
              <a:latin typeface="Montserrat" panose="00000500000000000000" pitchFamily="2" charset="0"/>
            </a:endParaRPr>
          </a:p>
        </p:txBody>
      </p:sp>
      <p:pic>
        <p:nvPicPr>
          <p:cNvPr id="30" name="Graphic 29" descr="Handshake with solid fill">
            <a:extLst>
              <a:ext uri="{FF2B5EF4-FFF2-40B4-BE49-F238E27FC236}">
                <a16:creationId xmlns:a16="http://schemas.microsoft.com/office/drawing/2014/main" id="{7DB8872D-B99E-950D-F7FB-ACFE4D4671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32736" y="1867731"/>
            <a:ext cx="914400" cy="914400"/>
          </a:xfrm>
          <a:prstGeom prst="rect">
            <a:avLst/>
          </a:prstGeom>
        </p:spPr>
      </p:pic>
      <p:pic>
        <p:nvPicPr>
          <p:cNvPr id="37" name="Graphic 36" descr="Cheers outline">
            <a:extLst>
              <a:ext uri="{FF2B5EF4-FFF2-40B4-BE49-F238E27FC236}">
                <a16:creationId xmlns:a16="http://schemas.microsoft.com/office/drawing/2014/main" id="{E44548DC-ED87-1D1E-9D55-B489F4506B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632736" y="4686299"/>
            <a:ext cx="914400" cy="914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0C08CE4-7172-E204-0CAD-50BE8AF8BFEF}"/>
              </a:ext>
            </a:extLst>
          </p:cNvPr>
          <p:cNvSpPr txBox="1"/>
          <p:nvPr/>
        </p:nvSpPr>
        <p:spPr>
          <a:xfrm>
            <a:off x="3014262" y="6286500"/>
            <a:ext cx="3414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Bernard MT Condensed" panose="02050806060905020404" pitchFamily="18" charset="0"/>
              </a:rPr>
              <a:t>PROGRAM RENEWED!</a:t>
            </a:r>
            <a:endParaRPr lang="en-US" sz="3200" b="1" dirty="0">
              <a:solidFill>
                <a:srgbClr val="FF0000"/>
              </a:solidFill>
              <a:latin typeface="Baguet Script" panose="000005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2EDC0E-2A9F-C898-B9A8-6245B23558E1}"/>
              </a:ext>
            </a:extLst>
          </p:cNvPr>
          <p:cNvSpPr txBox="1"/>
          <p:nvPr/>
        </p:nvSpPr>
        <p:spPr>
          <a:xfrm>
            <a:off x="10829887" y="7254776"/>
            <a:ext cx="6858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u="sng" dirty="0">
                <a:solidFill>
                  <a:srgbClr val="F8B908"/>
                </a:solidFill>
                <a:latin typeface="Baguet Script" panose="00000500000000000000" pitchFamily="2" charset="0"/>
              </a:rPr>
              <a:t>Contact Customer Service!</a:t>
            </a:r>
          </a:p>
        </p:txBody>
      </p:sp>
    </p:spTree>
    <p:extLst>
      <p:ext uri="{BB962C8B-B14F-4D97-AF65-F5344CB8AC3E}">
        <p14:creationId xmlns:p14="http://schemas.microsoft.com/office/powerpoint/2010/main" val="2383769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41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324600" y="539009"/>
            <a:ext cx="11849100" cy="9208981"/>
            <a:chOff x="-3149600" y="0"/>
            <a:chExt cx="152908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36" t="162" r="15292" b="-162"/>
            <a:stretch/>
          </p:blipFill>
          <p:spPr>
            <a:xfrm>
              <a:off x="-3149600" y="0"/>
              <a:ext cx="15290800" cy="13716000"/>
            </a:xfrm>
            <a:prstGeom prst="rect">
              <a:avLst/>
            </a:prstGeom>
            <a:ln w="57150">
              <a:solidFill>
                <a:schemeClr val="bg1"/>
              </a:solidFill>
            </a:ln>
          </p:spPr>
        </p:pic>
      </p:grpSp>
      <p:grpSp>
        <p:nvGrpSpPr>
          <p:cNvPr id="4" name="Group 4"/>
          <p:cNvGrpSpPr/>
          <p:nvPr/>
        </p:nvGrpSpPr>
        <p:grpSpPr>
          <a:xfrm rot="-5400000">
            <a:off x="141898" y="936121"/>
            <a:ext cx="463032" cy="746828"/>
            <a:chOff x="0" y="0"/>
            <a:chExt cx="1957267" cy="315688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57267" cy="3156888"/>
            </a:xfrm>
            <a:custGeom>
              <a:avLst/>
              <a:gdLst/>
              <a:ahLst/>
              <a:cxnLst/>
              <a:rect l="l" t="t" r="r" b="b"/>
              <a:pathLst>
                <a:path w="1957267" h="3156888">
                  <a:moveTo>
                    <a:pt x="0" y="0"/>
                  </a:moveTo>
                  <a:lnTo>
                    <a:pt x="1957267" y="0"/>
                  </a:lnTo>
                  <a:lnTo>
                    <a:pt x="1957267" y="3156888"/>
                  </a:lnTo>
                  <a:lnTo>
                    <a:pt x="0" y="3156888"/>
                  </a:lnTo>
                  <a:close/>
                </a:path>
              </a:pathLst>
            </a:custGeom>
            <a:solidFill>
              <a:srgbClr val="F8B908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748822" y="1172794"/>
            <a:ext cx="292836" cy="29283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84928" y="6286500"/>
            <a:ext cx="12344538" cy="2241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949"/>
              </a:lnSpc>
            </a:pPr>
            <a:r>
              <a:rPr lang="en-US" sz="20000" dirty="0">
                <a:ln w="38100">
                  <a:solidFill>
                    <a:srgbClr val="F8B908"/>
                  </a:solidFill>
                </a:ln>
                <a:solidFill>
                  <a:srgbClr val="F8B908"/>
                </a:solidFill>
                <a:latin typeface="Baguet Script" panose="00000500000000000000" pitchFamily="2" charset="0"/>
              </a:rPr>
              <a:t>Thank You</a:t>
            </a:r>
          </a:p>
        </p:txBody>
      </p:sp>
      <p:pic>
        <p:nvPicPr>
          <p:cNvPr id="9" name="Picture 8" descr="A logo of a water district&#10;&#10;Description automatically generated">
            <a:extLst>
              <a:ext uri="{FF2B5EF4-FFF2-40B4-BE49-F238E27FC236}">
                <a16:creationId xmlns:a16="http://schemas.microsoft.com/office/drawing/2014/main" id="{195E5071-EA34-A710-F2E4-9BE667E338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2" t="18004" r="22081" b="28105"/>
          <a:stretch/>
        </p:blipFill>
        <p:spPr>
          <a:xfrm>
            <a:off x="746828" y="338570"/>
            <a:ext cx="2020290" cy="196128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800</TotalTime>
  <Words>366</Words>
  <Application>Microsoft Office PowerPoint</Application>
  <PresentationFormat>Custom</PresentationFormat>
  <Paragraphs>78</Paragraphs>
  <Slides>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5" baseType="lpstr">
      <vt:lpstr>Kollektif</vt:lpstr>
      <vt:lpstr>Montserrat</vt:lpstr>
      <vt:lpstr>Kollektif Bold</vt:lpstr>
      <vt:lpstr>Calibri</vt:lpstr>
      <vt:lpstr>Baguet Script</vt:lpstr>
      <vt:lpstr>Montserrat Semi-Bold Bold</vt:lpstr>
      <vt:lpstr>Bernard MT Condensed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Customer Service Update</dc:title>
  <dc:creator>Kelly Richards</dc:creator>
  <cp:lastModifiedBy>Kelly Richards</cp:lastModifiedBy>
  <cp:revision>6</cp:revision>
  <cp:lastPrinted>2023-10-31T19:47:54Z</cp:lastPrinted>
  <dcterms:created xsi:type="dcterms:W3CDTF">2006-08-16T00:00:00Z</dcterms:created>
  <dcterms:modified xsi:type="dcterms:W3CDTF">2024-02-27T20:53:53Z</dcterms:modified>
  <dc:identifier>DAFaNxYotr4</dc:identifier>
</cp:coreProperties>
</file>