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3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5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5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72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0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28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9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1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2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5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FF941D-D3DE-4BCB-ABC6-8E1B5D6231C6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4E5326-46D8-4F8D-B756-80663736B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015F-2488-91F8-0688-D190F5B80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Initial funding research report – May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A556E-B292-9375-0D1A-84ED0B57E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Calaveras county water district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 Committee meeting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June 4,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F302D-3433-3641-2246-05CA3C44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773" y="818248"/>
            <a:ext cx="1188215" cy="1188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CA8A9-451C-9D18-FD25-1756F84C9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15" y="5557215"/>
            <a:ext cx="4298053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B943-7EEE-D9D8-2D9B-2144F5E6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10363"/>
            <a:ext cx="10364451" cy="1596177"/>
          </a:xfrm>
        </p:spPr>
        <p:txBody>
          <a:bodyPr/>
          <a:lstStyle/>
          <a:p>
            <a:r>
              <a:rPr lang="en-US" dirty="0"/>
              <a:t>Funding team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B76256-28CE-1793-C07A-23913CAB4D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35942" y="1743741"/>
            <a:ext cx="7224925" cy="460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FACC-2176-9678-1D87-6F44DE62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Funding Research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59A9-DB59-B867-007F-299E303009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09892"/>
            <a:ext cx="10363826" cy="4948108"/>
          </a:xfrm>
        </p:spPr>
        <p:txBody>
          <a:bodyPr>
            <a:normAutofit fontScale="70000" lnSpcReduction="20000"/>
          </a:bodyPr>
          <a:lstStyle/>
          <a:p>
            <a:pPr marL="0" marR="429895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Identify priority Calaveras County Water District (CCWD) water and wastewater projects</a:t>
            </a:r>
          </a:p>
          <a:p>
            <a:pPr marL="733425" marR="429895" lvl="1" indent="-45720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 a summary of CCWD’s priority project information</a:t>
            </a:r>
          </a:p>
          <a:p>
            <a:pPr marL="733425" marR="429895" lvl="1" indent="-45720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project information as fully as possible to be most competitive</a:t>
            </a:r>
          </a:p>
          <a:p>
            <a:pPr marL="733425" marR="429895" lvl="1" indent="-45720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900" cap="non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Ready to prepare competitive funding applications within the timeframe required </a:t>
            </a:r>
            <a:endParaRPr lang="en-US" sz="29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429895"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Funding Opportunities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marR="429895" lvl="1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Present potential funding opportunities matched to CCWD priority projects or of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 general nature that may support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other potential CCWD projects </a:t>
            </a:r>
          </a:p>
          <a:p>
            <a:pPr marL="1190625" marR="429895" lvl="2" indent="-457200" algn="just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900" cap="non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Includes local, state, federal – current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with due dates, continuous, and future </a:t>
            </a:r>
          </a:p>
          <a:p>
            <a:pPr marL="733425" marR="429895" lvl="1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Present detail on funding opportunities and provide a preliminary funding analysis priority – High, Medium, Low – for 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preliminary competitiveness screening</a:t>
            </a:r>
          </a:p>
          <a:p>
            <a:pPr marL="733425" marR="429895" lvl="1" indent="-4572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Participate in informational webinars, funding fairs, and funding meetings, as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78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2B45-3A5D-3537-8976-D34B21D5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0501"/>
            <a:ext cx="10364451" cy="1596177"/>
          </a:xfrm>
        </p:spPr>
        <p:txBody>
          <a:bodyPr/>
          <a:lstStyle/>
          <a:p>
            <a:r>
              <a:rPr lang="en-US" dirty="0"/>
              <a:t>Project - funding opportunity matches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5FE27C-FD12-D9D8-E67A-D4ED110EE1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3782" y="1807536"/>
            <a:ext cx="9843432" cy="42955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0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2B45-3A5D-3537-8976-D34B21D5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61" y="325909"/>
            <a:ext cx="10364451" cy="1596177"/>
          </a:xfrm>
        </p:spPr>
        <p:txBody>
          <a:bodyPr/>
          <a:lstStyle/>
          <a:p>
            <a:r>
              <a:rPr lang="en-US" dirty="0"/>
              <a:t>Project - funding opportunity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8B2DD2-29AF-5E1C-39AB-A62B75898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" r="632"/>
          <a:stretch/>
        </p:blipFill>
        <p:spPr>
          <a:xfrm>
            <a:off x="1345379" y="1461362"/>
            <a:ext cx="9500616" cy="52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8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99D9F91C-992A-58EF-9F8A-F8EEEBCDE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3" y="5508"/>
            <a:ext cx="1219198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1CADA-D25D-4813-041E-19B0211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61" y="344197"/>
            <a:ext cx="10364451" cy="1596177"/>
          </a:xfrm>
        </p:spPr>
        <p:txBody>
          <a:bodyPr>
            <a:normAutofit/>
          </a:bodyPr>
          <a:lstStyle/>
          <a:p>
            <a:r>
              <a:rPr lang="en-US" noProof="0" dirty="0"/>
              <a:t>Go/No Go Assessment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C2064-5D89-7D2F-1964-7E88D8C323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6816" y="1640051"/>
            <a:ext cx="10761200" cy="459943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Tailored to each specific funding opportunity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requires both a thorough understanding of the project and analysis of the funding opportunity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Utilizes a Pre-application questionnaire as a guide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consider: 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CCWD Objectives and Priorities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Project Eligibility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Competitiveness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Timing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Funding Amount in Total and Per Award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Funding Schedule</a:t>
            </a:r>
          </a:p>
          <a:p>
            <a:pPr lvl="1">
              <a:lnSpc>
                <a:spcPct val="110000"/>
              </a:lnSpc>
            </a:pPr>
            <a:r>
              <a:rPr lang="en-US" sz="2000" cap="none" dirty="0">
                <a:latin typeface="Calibri" panose="020F0502020204030204" pitchFamily="34" charset="0"/>
                <a:ea typeface="Times New Roman" panose="02020603050405020304" pitchFamily="18" charset="0"/>
              </a:rPr>
              <a:t>Other Considerations</a:t>
            </a:r>
            <a:endParaRPr lang="en-US" sz="2000" cap="non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 to apply</a:t>
            </a:r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482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818D-D820-4429-1AE8-394318F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05475"/>
            <a:ext cx="10364451" cy="1596177"/>
          </a:xfrm>
        </p:spPr>
        <p:txBody>
          <a:bodyPr/>
          <a:lstStyle/>
          <a:p>
            <a:r>
              <a:rPr lang="en-US" noProof="0" dirty="0"/>
              <a:t>Application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A4ACD-20A9-8B35-1F1B-BDD09406F0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2334" y="1335308"/>
            <a:ext cx="10363826" cy="4023075"/>
          </a:xfrm>
        </p:spPr>
        <p:txBody>
          <a:bodyPr>
            <a:noAutofit/>
          </a:bodyPr>
          <a:lstStyle/>
          <a:p>
            <a:r>
              <a:rPr lang="en-US" dirty="0"/>
              <a:t>Establish the core application team – CCWD and Landstedt consulting</a:t>
            </a:r>
          </a:p>
          <a:p>
            <a:r>
              <a:rPr lang="en-US" dirty="0">
                <a:ea typeface="Calibri" panose="020F0502020204030204" pitchFamily="34" charset="0"/>
              </a:rPr>
              <a:t>Hold an application kickoff meeting, set communication protocol, and Establish an application preparation schedule </a:t>
            </a:r>
          </a:p>
          <a:p>
            <a:r>
              <a:rPr lang="en-US" dirty="0">
                <a:ea typeface="Calibri" panose="020F0502020204030204" pitchFamily="34" charset="0"/>
              </a:rPr>
              <a:t>Develop the application framework of required information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develop key Project information to meet </a:t>
            </a:r>
            <a:r>
              <a:rPr lang="en-US" dirty="0">
                <a:ea typeface="Calibri" panose="020F0502020204030204" pitchFamily="34" charset="0"/>
              </a:rPr>
              <a:t>funding solicitation </a:t>
            </a:r>
            <a:r>
              <a:rPr lang="en-US" dirty="0">
                <a:effectLst/>
                <a:ea typeface="Calibri" panose="020F0502020204030204" pitchFamily="34" charset="0"/>
              </a:rPr>
              <a:t>requirements</a:t>
            </a:r>
            <a:endParaRPr lang="en-US" strike="sngStrike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r>
              <a:rPr lang="en-US" dirty="0">
                <a:effectLst/>
                <a:ea typeface="Calibri" panose="020F0502020204030204" pitchFamily="34" charset="0"/>
              </a:rPr>
              <a:t>Seek additional information from the funder as needed</a:t>
            </a:r>
          </a:p>
          <a:p>
            <a:r>
              <a:rPr lang="en-US" dirty="0"/>
              <a:t>Obtain Board resolution as required</a:t>
            </a:r>
          </a:p>
          <a:p>
            <a:r>
              <a:rPr lang="en-US" dirty="0"/>
              <a:t>Obtain letters of supports where requested</a:t>
            </a:r>
          </a:p>
          <a:p>
            <a:r>
              <a:rPr lang="en-US" dirty="0"/>
              <a:t>Submit the application using the specified online Application site</a:t>
            </a:r>
          </a:p>
          <a:p>
            <a:r>
              <a:rPr lang="en-US" dirty="0"/>
              <a:t>Track funding applications submitted </a:t>
            </a:r>
          </a:p>
        </p:txBody>
      </p:sp>
    </p:spTree>
    <p:extLst>
      <p:ext uri="{BB962C8B-B14F-4D97-AF65-F5344CB8AC3E}">
        <p14:creationId xmlns:p14="http://schemas.microsoft.com/office/powerpoint/2010/main" val="170685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75CD-27A5-0195-2F11-69A7BF58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Bi-monthly funding research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D893-ED0F-BD98-21BE-C59B04FD2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1998" y="2214694"/>
            <a:ext cx="10363826" cy="342410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Future reports will be bi-monthly  -  next in July 2024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updated from the Initial Funding Report through ongoing research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includes available project and funding information at the time of reporting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Time sensitive opportunities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BE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provided through a Funding Alert email with sufficient funding detail to determine if the opportunity should be considered further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6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BA517-E1D3-C05E-E12F-BE1A317D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413" y="2730769"/>
            <a:ext cx="7808473" cy="11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879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97</TotalTime>
  <Words>343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Wingdings</vt:lpstr>
      <vt:lpstr>Droplet</vt:lpstr>
      <vt:lpstr>Initial funding research report – May 2024</vt:lpstr>
      <vt:lpstr>Funding team</vt:lpstr>
      <vt:lpstr>Funding Research Approach</vt:lpstr>
      <vt:lpstr>Project - funding opportunity matches</vt:lpstr>
      <vt:lpstr>Project - funding opportunity summary</vt:lpstr>
      <vt:lpstr>Go/No Go Assessment</vt:lpstr>
      <vt:lpstr>Application Preparation</vt:lpstr>
      <vt:lpstr>Bi-monthly funding research reports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funding research report – May 2024</dc:title>
  <dc:creator>Denise Landstedt</dc:creator>
  <cp:lastModifiedBy>Denise Landstedt</cp:lastModifiedBy>
  <cp:revision>6</cp:revision>
  <dcterms:created xsi:type="dcterms:W3CDTF">2024-06-03T02:41:32Z</dcterms:created>
  <dcterms:modified xsi:type="dcterms:W3CDTF">2024-06-03T18:33:30Z</dcterms:modified>
</cp:coreProperties>
</file>