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2" r:id="rId4"/>
    <p:sldId id="263" r:id="rId5"/>
    <p:sldId id="258" r:id="rId6"/>
    <p:sldId id="261" r:id="rId7"/>
    <p:sldId id="260" r:id="rId8"/>
  </p:sldIdLst>
  <p:sldSz cx="18288000" cy="10287000"/>
  <p:notesSz cx="7010400" cy="9296400"/>
  <p:embeddedFontLst>
    <p:embeddedFont>
      <p:font typeface="Baguet Script" panose="00000500000000000000" pitchFamily="2" charset="0"/>
      <p:regular r:id="rId10"/>
    </p:embeddedFont>
    <p:embeddedFont>
      <p:font typeface="Bernard MT Condensed" panose="02050806060905020404" pitchFamily="18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Kollektif" panose="020B0604020202020204" charset="0"/>
      <p:regular r:id="rId16"/>
    </p:embeddedFont>
    <p:embeddedFont>
      <p:font typeface="Kollektif Bold" panose="020B0604020202020204" charset="0"/>
      <p:regular r:id="rId17"/>
    </p:embeddedFont>
    <p:embeddedFont>
      <p:font typeface="Modern Love" panose="04090805081005020601" pitchFamily="82" charset="0"/>
      <p:regular r:id="rId18"/>
    </p:embeddedFon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Semi-Bold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908"/>
    <a:srgbClr val="323E1A"/>
    <a:srgbClr val="034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A531B1-B335-401B-BE51-5C2176DACBEE}" v="22" dt="2024-01-04T18:57:22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830" autoAdjust="0"/>
  </p:normalViewPr>
  <p:slideViewPr>
    <p:cSldViewPr>
      <p:cViewPr varScale="1">
        <p:scale>
          <a:sx n="76" d="100"/>
          <a:sy n="76" d="100"/>
        </p:scale>
        <p:origin x="31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microsoft.com/office/2016/11/relationships/changesInfo" Target="changesInfos/changesInfo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ichards" userId="3a0e22c1-8040-47ef-8870-6a94f53b6f0e" providerId="ADAL" clId="{CACE6414-8154-4E32-8658-6AAEB9522C75}"/>
    <pc:docChg chg="undo custSel modSld">
      <pc:chgData name="Kelly Richards" userId="3a0e22c1-8040-47ef-8870-6a94f53b6f0e" providerId="ADAL" clId="{CACE6414-8154-4E32-8658-6AAEB9522C75}" dt="2024-01-04T19:29:31.837" v="80" actId="20577"/>
      <pc:docMkLst>
        <pc:docMk/>
      </pc:docMkLst>
      <pc:sldChg chg="modSp mod">
        <pc:chgData name="Kelly Richards" userId="3a0e22c1-8040-47ef-8870-6a94f53b6f0e" providerId="ADAL" clId="{CACE6414-8154-4E32-8658-6AAEB9522C75}" dt="2024-01-04T19:29:18.710" v="55" actId="20577"/>
        <pc:sldMkLst>
          <pc:docMk/>
          <pc:sldMk cId="2383769046" sldId="261"/>
        </pc:sldMkLst>
        <pc:spChg chg="mod">
          <ac:chgData name="Kelly Richards" userId="3a0e22c1-8040-47ef-8870-6a94f53b6f0e" providerId="ADAL" clId="{CACE6414-8154-4E32-8658-6AAEB9522C75}" dt="2024-01-04T19:03:38.077" v="22" actId="1076"/>
          <ac:spMkLst>
            <pc:docMk/>
            <pc:sldMk cId="2383769046" sldId="261"/>
            <ac:spMk id="14" creationId="{00000000-0000-0000-0000-000000000000}"/>
          </ac:spMkLst>
        </pc:spChg>
        <pc:spChg chg="mod">
          <ac:chgData name="Kelly Richards" userId="3a0e22c1-8040-47ef-8870-6a94f53b6f0e" providerId="ADAL" clId="{CACE6414-8154-4E32-8658-6AAEB9522C75}" dt="2024-01-04T19:03:50.603" v="25" actId="1076"/>
          <ac:spMkLst>
            <pc:docMk/>
            <pc:sldMk cId="2383769046" sldId="261"/>
            <ac:spMk id="15" creationId="{00000000-0000-0000-0000-000000000000}"/>
          </ac:spMkLst>
        </pc:spChg>
        <pc:spChg chg="mod">
          <ac:chgData name="Kelly Richards" userId="3a0e22c1-8040-47ef-8870-6a94f53b6f0e" providerId="ADAL" clId="{CACE6414-8154-4E32-8658-6AAEB9522C75}" dt="2024-01-04T19:03:28.807" v="21" actId="1076"/>
          <ac:spMkLst>
            <pc:docMk/>
            <pc:sldMk cId="2383769046" sldId="261"/>
            <ac:spMk id="20" creationId="{3978A4D8-A180-1156-0EB8-3B865F989ED0}"/>
          </ac:spMkLst>
        </pc:spChg>
        <pc:spChg chg="mod">
          <ac:chgData name="Kelly Richards" userId="3a0e22c1-8040-47ef-8870-6a94f53b6f0e" providerId="ADAL" clId="{CACE6414-8154-4E32-8658-6AAEB9522C75}" dt="2024-01-04T19:03:18.655" v="18" actId="1076"/>
          <ac:spMkLst>
            <pc:docMk/>
            <pc:sldMk cId="2383769046" sldId="261"/>
            <ac:spMk id="24" creationId="{00000000-0000-0000-0000-000000000000}"/>
          </ac:spMkLst>
        </pc:spChg>
        <pc:spChg chg="mod">
          <ac:chgData name="Kelly Richards" userId="3a0e22c1-8040-47ef-8870-6a94f53b6f0e" providerId="ADAL" clId="{CACE6414-8154-4E32-8658-6AAEB9522C75}" dt="2024-01-04T19:03:41.791" v="23" actId="1076"/>
          <ac:spMkLst>
            <pc:docMk/>
            <pc:sldMk cId="2383769046" sldId="261"/>
            <ac:spMk id="25" creationId="{00000000-0000-0000-0000-000000000000}"/>
          </ac:spMkLst>
        </pc:spChg>
        <pc:spChg chg="mod">
          <ac:chgData name="Kelly Richards" userId="3a0e22c1-8040-47ef-8870-6a94f53b6f0e" providerId="ADAL" clId="{CACE6414-8154-4E32-8658-6AAEB9522C75}" dt="2024-01-04T19:04:00.577" v="29" actId="1076"/>
          <ac:spMkLst>
            <pc:docMk/>
            <pc:sldMk cId="2383769046" sldId="261"/>
            <ac:spMk id="26" creationId="{00000000-0000-0000-0000-000000000000}"/>
          </ac:spMkLst>
        </pc:spChg>
        <pc:spChg chg="mod">
          <ac:chgData name="Kelly Richards" userId="3a0e22c1-8040-47ef-8870-6a94f53b6f0e" providerId="ADAL" clId="{CACE6414-8154-4E32-8658-6AAEB9522C75}" dt="2024-01-04T19:03:57.463" v="28" actId="1076"/>
          <ac:spMkLst>
            <pc:docMk/>
            <pc:sldMk cId="2383769046" sldId="261"/>
            <ac:spMk id="27" creationId="{00000000-0000-0000-0000-000000000000}"/>
          </ac:spMkLst>
        </pc:spChg>
        <pc:spChg chg="mod">
          <ac:chgData name="Kelly Richards" userId="3a0e22c1-8040-47ef-8870-6a94f53b6f0e" providerId="ADAL" clId="{CACE6414-8154-4E32-8658-6AAEB9522C75}" dt="2024-01-04T19:03:46.415" v="24" actId="1076"/>
          <ac:spMkLst>
            <pc:docMk/>
            <pc:sldMk cId="2383769046" sldId="261"/>
            <ac:spMk id="28" creationId="{BD6148F3-FEB8-C82A-D0DC-3349F036ACE7}"/>
          </ac:spMkLst>
        </pc:spChg>
        <pc:spChg chg="mod">
          <ac:chgData name="Kelly Richards" userId="3a0e22c1-8040-47ef-8870-6a94f53b6f0e" providerId="ADAL" clId="{CACE6414-8154-4E32-8658-6AAEB9522C75}" dt="2024-01-04T19:29:18.710" v="55" actId="20577"/>
          <ac:spMkLst>
            <pc:docMk/>
            <pc:sldMk cId="2383769046" sldId="261"/>
            <ac:spMk id="34" creationId="{B7604F26-CB9E-C530-D64F-6FC2FD8AB70E}"/>
          </ac:spMkLst>
        </pc:spChg>
        <pc:grpChg chg="mod">
          <ac:chgData name="Kelly Richards" userId="3a0e22c1-8040-47ef-8870-6a94f53b6f0e" providerId="ADAL" clId="{CACE6414-8154-4E32-8658-6AAEB9522C75}" dt="2024-01-04T19:03:54.069" v="27" actId="1076"/>
          <ac:grpSpMkLst>
            <pc:docMk/>
            <pc:sldMk cId="2383769046" sldId="261"/>
            <ac:grpSpMk id="6" creationId="{00000000-0000-0000-0000-000000000000}"/>
          </ac:grpSpMkLst>
        </pc:grpChg>
      </pc:sldChg>
      <pc:sldChg chg="modSp mod">
        <pc:chgData name="Kelly Richards" userId="3a0e22c1-8040-47ef-8870-6a94f53b6f0e" providerId="ADAL" clId="{CACE6414-8154-4E32-8658-6AAEB9522C75}" dt="2024-01-04T19:29:31.837" v="80" actId="20577"/>
        <pc:sldMkLst>
          <pc:docMk/>
          <pc:sldMk cId="2441183073" sldId="263"/>
        </pc:sldMkLst>
        <pc:spChg chg="mod">
          <ac:chgData name="Kelly Richards" userId="3a0e22c1-8040-47ef-8870-6a94f53b6f0e" providerId="ADAL" clId="{CACE6414-8154-4E32-8658-6AAEB9522C75}" dt="2024-01-04T19:29:31.837" v="80" actId="20577"/>
          <ac:spMkLst>
            <pc:docMk/>
            <pc:sldMk cId="2441183073" sldId="263"/>
            <ac:spMk id="12" creationId="{2B4D1B45-0AD2-5D2F-556C-1DDB47C71D53}"/>
          </ac:spMkLst>
        </pc:spChg>
        <pc:spChg chg="mod">
          <ac:chgData name="Kelly Richards" userId="3a0e22c1-8040-47ef-8870-6a94f53b6f0e" providerId="ADAL" clId="{CACE6414-8154-4E32-8658-6AAEB9522C75}" dt="2024-01-04T19:02:06.103" v="17" actId="20577"/>
          <ac:spMkLst>
            <pc:docMk/>
            <pc:sldMk cId="2441183073" sldId="263"/>
            <ac:spMk id="17" creationId="{00000000-0000-0000-0000-000000000000}"/>
          </ac:spMkLst>
        </pc:spChg>
        <pc:spChg chg="mod">
          <ac:chgData name="Kelly Richards" userId="3a0e22c1-8040-47ef-8870-6a94f53b6f0e" providerId="ADAL" clId="{CACE6414-8154-4E32-8658-6AAEB9522C75}" dt="2024-01-04T19:06:44.817" v="54" actId="1076"/>
          <ac:spMkLst>
            <pc:docMk/>
            <pc:sldMk cId="2441183073" sldId="263"/>
            <ac:spMk id="19" creationId="{42608FA5-9F42-12D9-40DC-D459C9A09C7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D52342-06E6-4725-9D59-9472A39C964A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0BC2ED-0F9F-46C7-AB79-8384AD7AC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9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BC2ED-0F9F-46C7-AB79-8384AD7AC8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6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BC2ED-0F9F-46C7-AB79-8384AD7AC8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8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BC2ED-0F9F-46C7-AB79-8384AD7AC8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2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BC2ED-0F9F-46C7-AB79-8384AD7AC8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04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BC2ED-0F9F-46C7-AB79-8384AD7AC8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4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7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hyperlink" Target="https://csr.dk/amcs-launches-amcs-customer-portal-potentially-saving-30-call-center-costs" TargetMode="External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4.jpeg"/><Relationship Id="rId4" Type="http://schemas.openxmlformats.org/officeDocument/2006/relationships/image" Target="../media/image9.svg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jpe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demy.com/blog/availability-management/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0" Type="http://schemas.openxmlformats.org/officeDocument/2006/relationships/image" Target="../media/image24.sv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1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48822" y="1172794"/>
            <a:ext cx="292836" cy="29283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706391"/>
            <a:ext cx="6751275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9999" dirty="0">
                <a:solidFill>
                  <a:schemeClr val="bg1"/>
                </a:solidFill>
                <a:latin typeface="Kollektif"/>
              </a:rPr>
              <a:t>CUSTOMER</a:t>
            </a:r>
          </a:p>
        </p:txBody>
      </p:sp>
      <p:pic>
        <p:nvPicPr>
          <p:cNvPr id="19" name="Picture 18" descr="A logo of a water district&#10;&#10;Description automatically generated">
            <a:extLst>
              <a:ext uri="{FF2B5EF4-FFF2-40B4-BE49-F238E27FC236}">
                <a16:creationId xmlns:a16="http://schemas.microsoft.com/office/drawing/2014/main" id="{45D920D2-ABA0-1221-EA5F-A9EFB587B1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6828" y="332221"/>
            <a:ext cx="2020290" cy="1961284"/>
          </a:xfrm>
          <a:prstGeom prst="rect">
            <a:avLst/>
          </a:prstGeom>
        </p:spPr>
      </p:pic>
      <p:pic>
        <p:nvPicPr>
          <p:cNvPr id="6" name="Picture 5" descr="A room with a large whiteboard&#10;&#10;Description automatically generated">
            <a:extLst>
              <a:ext uri="{FF2B5EF4-FFF2-40B4-BE49-F238E27FC236}">
                <a16:creationId xmlns:a16="http://schemas.microsoft.com/office/drawing/2014/main" id="{2D7D5ABC-EAB2-4619-FAE1-E19C46B8B4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" r="21852" b="-110"/>
          <a:stretch/>
        </p:blipFill>
        <p:spPr>
          <a:xfrm rot="5400000">
            <a:off x="9255490" y="4792"/>
            <a:ext cx="7320793" cy="1027182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0" name="TextBox 10"/>
          <p:cNvSpPr txBox="1"/>
          <p:nvPr/>
        </p:nvSpPr>
        <p:spPr>
          <a:xfrm>
            <a:off x="2079455" y="3898900"/>
            <a:ext cx="10095410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49"/>
              </a:lnSpc>
            </a:pPr>
            <a:r>
              <a:rPr lang="en-US" sz="14499" dirty="0">
                <a:solidFill>
                  <a:schemeClr val="bg1"/>
                </a:solidFill>
                <a:latin typeface="Kollektif Bold"/>
              </a:rPr>
              <a:t>SERVICE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F1C89B-011D-BCAF-2D50-49E43E3C60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13" y="5976020"/>
            <a:ext cx="9608787" cy="4633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30343" y="-630343"/>
            <a:ext cx="10287000" cy="11547685"/>
            <a:chOff x="0" y="0"/>
            <a:chExt cx="43483803" cy="48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83802" cy="48812800"/>
            </a:xfrm>
            <a:custGeom>
              <a:avLst/>
              <a:gdLst/>
              <a:ahLst/>
              <a:cxnLst/>
              <a:rect l="l" t="t" r="r" b="b"/>
              <a:pathLst>
                <a:path w="43483802" h="48812800">
                  <a:moveTo>
                    <a:pt x="0" y="0"/>
                  </a:moveTo>
                  <a:lnTo>
                    <a:pt x="43483802" y="0"/>
                  </a:lnTo>
                  <a:lnTo>
                    <a:pt x="43483802" y="48812800"/>
                  </a:lnTo>
                  <a:lnTo>
                    <a:pt x="0" y="48812800"/>
                  </a:lnTo>
                  <a:close/>
                </a:path>
              </a:pathLst>
            </a:custGeom>
            <a:solidFill>
              <a:srgbClr val="03417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4588" y="5829300"/>
            <a:ext cx="5590411" cy="1586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67"/>
              </a:lnSpc>
            </a:pPr>
            <a:r>
              <a:rPr lang="en-US" sz="2000" b="1" dirty="0">
                <a:solidFill>
                  <a:srgbClr val="F8B908"/>
                </a:solidFill>
                <a:latin typeface="Montserrat"/>
              </a:rPr>
              <a:t>Common Inquiries for December:</a:t>
            </a:r>
          </a:p>
          <a:p>
            <a:pPr marL="380542" lvl="1" indent="-190271">
              <a:lnSpc>
                <a:spcPts val="2467"/>
              </a:lnSpc>
              <a:buFont typeface="Arial"/>
              <a:buChar char="•"/>
            </a:pPr>
            <a:r>
              <a:rPr lang="en-US" sz="2000" dirty="0">
                <a:solidFill>
                  <a:srgbClr val="F8B908"/>
                </a:solidFill>
                <a:latin typeface="Montserrat"/>
              </a:rPr>
              <a:t>CCWD-side &amp; customer-side leaks/concerns</a:t>
            </a:r>
          </a:p>
          <a:p>
            <a:pPr marL="380542" lvl="1" indent="-190271">
              <a:lnSpc>
                <a:spcPts val="2467"/>
              </a:lnSpc>
              <a:buFont typeface="Arial"/>
              <a:buChar char="•"/>
            </a:pPr>
            <a:r>
              <a:rPr lang="en-US" sz="2000" dirty="0">
                <a:solidFill>
                  <a:srgbClr val="F8B908"/>
                </a:solidFill>
                <a:latin typeface="Montserrat"/>
              </a:rPr>
              <a:t>Water usage/billing questions</a:t>
            </a:r>
          </a:p>
          <a:p>
            <a:pPr marL="380542" lvl="1" indent="-190271">
              <a:lnSpc>
                <a:spcPts val="2467"/>
              </a:lnSpc>
              <a:buFont typeface="Arial"/>
              <a:buChar char="•"/>
            </a:pPr>
            <a:r>
              <a:rPr lang="en-US" sz="2000" dirty="0">
                <a:solidFill>
                  <a:srgbClr val="F8B908"/>
                </a:solidFill>
                <a:latin typeface="Montserrat"/>
              </a:rPr>
              <a:t>Rate Study/Cost of Service Inquiries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589" y="2782654"/>
            <a:ext cx="5357714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>
                <a:solidFill>
                  <a:srgbClr val="F8B908"/>
                </a:solidFill>
                <a:latin typeface="Kollektif Bold"/>
              </a:rPr>
              <a:t>CALL QUEUES,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589" y="3549545"/>
            <a:ext cx="6463433" cy="175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>
                <a:solidFill>
                  <a:srgbClr val="F8B908"/>
                </a:solidFill>
                <a:latin typeface="Kollektif Bold"/>
              </a:rPr>
              <a:t>EMAILS &amp; </a:t>
            </a:r>
          </a:p>
          <a:p>
            <a:pPr>
              <a:lnSpc>
                <a:spcPts val="6380"/>
              </a:lnSpc>
            </a:pPr>
            <a:r>
              <a:rPr lang="en-US" sz="5800">
                <a:solidFill>
                  <a:srgbClr val="F8B908"/>
                </a:solidFill>
                <a:latin typeface="Kollektif Bold"/>
              </a:rPr>
              <a:t>WORK ORDERS</a:t>
            </a:r>
          </a:p>
        </p:txBody>
      </p:sp>
      <p:grpSp>
        <p:nvGrpSpPr>
          <p:cNvPr id="15" name="Group 15"/>
          <p:cNvGrpSpPr/>
          <p:nvPr/>
        </p:nvGrpSpPr>
        <p:grpSpPr>
          <a:xfrm rot="-5400000">
            <a:off x="2265744" y="5885243"/>
            <a:ext cx="2070102" cy="6352411"/>
            <a:chOff x="0" y="0"/>
            <a:chExt cx="7653148" cy="286047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653148" cy="28604753"/>
            </a:xfrm>
            <a:custGeom>
              <a:avLst/>
              <a:gdLst/>
              <a:ahLst/>
              <a:cxnLst/>
              <a:rect l="l" t="t" r="r" b="b"/>
              <a:pathLst>
                <a:path w="7653148" h="28604753">
                  <a:moveTo>
                    <a:pt x="0" y="0"/>
                  </a:moveTo>
                  <a:lnTo>
                    <a:pt x="7653148" y="0"/>
                  </a:lnTo>
                  <a:lnTo>
                    <a:pt x="7653148" y="28604753"/>
                  </a:lnTo>
                  <a:lnTo>
                    <a:pt x="0" y="28604753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41740" y="8332198"/>
            <a:ext cx="6346282" cy="1459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6"/>
              </a:lnSpc>
            </a:pPr>
            <a:r>
              <a:rPr lang="en-US" sz="2047" dirty="0">
                <a:solidFill>
                  <a:srgbClr val="03417F"/>
                </a:solidFill>
                <a:latin typeface="Montserrat"/>
              </a:rPr>
              <a:t>Call Analytics for December:</a:t>
            </a:r>
          </a:p>
          <a:p>
            <a:pPr marL="442017" lvl="1" indent="-221008">
              <a:lnSpc>
                <a:spcPts val="2866"/>
              </a:lnSpc>
              <a:buFont typeface="Arial"/>
              <a:buChar char="•"/>
            </a:pPr>
            <a:r>
              <a:rPr lang="en-US" sz="2047" dirty="0">
                <a:solidFill>
                  <a:srgbClr val="03417F"/>
                </a:solidFill>
                <a:latin typeface="Montserrat"/>
              </a:rPr>
              <a:t>Avg. Calls Handled/Day: 53</a:t>
            </a:r>
          </a:p>
          <a:p>
            <a:pPr marL="442017" lvl="1" indent="-221008">
              <a:lnSpc>
                <a:spcPts val="2866"/>
              </a:lnSpc>
              <a:buFont typeface="Arial"/>
              <a:buChar char="•"/>
            </a:pPr>
            <a:r>
              <a:rPr lang="en-US" sz="2047" dirty="0">
                <a:solidFill>
                  <a:srgbClr val="03417F"/>
                </a:solidFill>
                <a:latin typeface="Montserrat"/>
              </a:rPr>
              <a:t>Avg. Handle Time: 3:09 minutes</a:t>
            </a:r>
          </a:p>
          <a:p>
            <a:pPr marL="442017" lvl="1" indent="-221008">
              <a:lnSpc>
                <a:spcPts val="2866"/>
              </a:lnSpc>
              <a:buFont typeface="Arial"/>
              <a:buChar char="•"/>
            </a:pPr>
            <a:r>
              <a:rPr lang="en-US" sz="2047" dirty="0">
                <a:solidFill>
                  <a:srgbClr val="03417F"/>
                </a:solidFill>
                <a:latin typeface="Montserrat"/>
              </a:rPr>
              <a:t>Total % Employee Hours on Calls: 10% </a:t>
            </a:r>
          </a:p>
        </p:txBody>
      </p:sp>
      <p:pic>
        <p:nvPicPr>
          <p:cNvPr id="24" name="Picture 23" descr="A logo of a water district&#10;&#10;Description automatically generated">
            <a:extLst>
              <a:ext uri="{FF2B5EF4-FFF2-40B4-BE49-F238E27FC236}">
                <a16:creationId xmlns:a16="http://schemas.microsoft.com/office/drawing/2014/main" id="{1D31DAED-95B5-9F64-E621-80D4A36F1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4553" y="328893"/>
            <a:ext cx="2020290" cy="1961284"/>
          </a:xfrm>
          <a:prstGeom prst="rect">
            <a:avLst/>
          </a:prstGeom>
        </p:spPr>
      </p:pic>
      <p:grpSp>
        <p:nvGrpSpPr>
          <p:cNvPr id="14" name="Group 15">
            <a:extLst>
              <a:ext uri="{FF2B5EF4-FFF2-40B4-BE49-F238E27FC236}">
                <a16:creationId xmlns:a16="http://schemas.microsoft.com/office/drawing/2014/main" id="{88B8BA68-214B-066F-7E10-0BB893FC8B20}"/>
              </a:ext>
            </a:extLst>
          </p:cNvPr>
          <p:cNvGrpSpPr/>
          <p:nvPr/>
        </p:nvGrpSpPr>
        <p:grpSpPr>
          <a:xfrm rot="-5400000">
            <a:off x="12140478" y="5791922"/>
            <a:ext cx="2070100" cy="6539055"/>
            <a:chOff x="0" y="0"/>
            <a:chExt cx="7653148" cy="28604752"/>
          </a:xfrm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07404969-A158-0E4F-A89A-AF01716F391B}"/>
                </a:ext>
              </a:extLst>
            </p:cNvPr>
            <p:cNvSpPr/>
            <p:nvPr/>
          </p:nvSpPr>
          <p:spPr>
            <a:xfrm>
              <a:off x="0" y="0"/>
              <a:ext cx="7653148" cy="28604753"/>
            </a:xfrm>
            <a:custGeom>
              <a:avLst/>
              <a:gdLst/>
              <a:ahLst/>
              <a:cxnLst/>
              <a:rect l="l" t="t" r="r" b="b"/>
              <a:pathLst>
                <a:path w="7653148" h="28604753">
                  <a:moveTo>
                    <a:pt x="0" y="0"/>
                  </a:moveTo>
                  <a:lnTo>
                    <a:pt x="7653148" y="0"/>
                  </a:lnTo>
                  <a:lnTo>
                    <a:pt x="7653148" y="28604753"/>
                  </a:lnTo>
                  <a:lnTo>
                    <a:pt x="0" y="28604753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7">
            <a:extLst>
              <a:ext uri="{FF2B5EF4-FFF2-40B4-BE49-F238E27FC236}">
                <a16:creationId xmlns:a16="http://schemas.microsoft.com/office/drawing/2014/main" id="{7374A8A5-4AB7-E5C3-3A65-A0127E41C9A4}"/>
              </a:ext>
            </a:extLst>
          </p:cNvPr>
          <p:cNvSpPr txBox="1"/>
          <p:nvPr/>
        </p:nvSpPr>
        <p:spPr>
          <a:xfrm>
            <a:off x="10058400" y="8470620"/>
            <a:ext cx="6248400" cy="1473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</a:pPr>
            <a:r>
              <a:rPr lang="en-US" sz="4000" dirty="0">
                <a:solidFill>
                  <a:schemeClr val="bg1"/>
                </a:solidFill>
                <a:latin typeface="Modern Love" panose="04090805081005020601" pitchFamily="82" charset="0"/>
              </a:rPr>
              <a:t>Recruitment Update!</a:t>
            </a:r>
          </a:p>
          <a:p>
            <a:pPr algn="ctr">
              <a:lnSpc>
                <a:spcPts val="2866"/>
              </a:lnSpc>
            </a:pPr>
            <a:r>
              <a:rPr lang="en-US" sz="2050" dirty="0">
                <a:solidFill>
                  <a:srgbClr val="03417F"/>
                </a:solidFill>
                <a:latin typeface="Montserrat" panose="00000500000000000000" pitchFamily="2" charset="0"/>
              </a:rPr>
              <a:t>Our new Customer Service Representative</a:t>
            </a:r>
          </a:p>
          <a:p>
            <a:pPr algn="ctr">
              <a:lnSpc>
                <a:spcPts val="2866"/>
              </a:lnSpc>
            </a:pPr>
            <a:r>
              <a:rPr lang="en-US" sz="2050" dirty="0">
                <a:solidFill>
                  <a:srgbClr val="03417F"/>
                </a:solidFill>
                <a:latin typeface="Montserrat" panose="00000500000000000000" pitchFamily="2" charset="0"/>
              </a:rPr>
              <a:t>Robin </a:t>
            </a:r>
            <a:r>
              <a:rPr lang="en-US" sz="2050" dirty="0" err="1">
                <a:solidFill>
                  <a:srgbClr val="03417F"/>
                </a:solidFill>
                <a:latin typeface="Montserrat" panose="00000500000000000000" pitchFamily="2" charset="0"/>
              </a:rPr>
              <a:t>Patolo</a:t>
            </a:r>
            <a:endParaRPr lang="en-US" sz="2050" dirty="0">
              <a:solidFill>
                <a:srgbClr val="03417F"/>
              </a:solidFill>
              <a:latin typeface="Montserrat" panose="00000500000000000000" pitchFamily="2" charset="0"/>
            </a:endParaRPr>
          </a:p>
          <a:p>
            <a:pPr algn="ctr">
              <a:lnSpc>
                <a:spcPts val="2866"/>
              </a:lnSpc>
            </a:pPr>
            <a:r>
              <a:rPr lang="en-US" sz="2050" dirty="0">
                <a:solidFill>
                  <a:srgbClr val="03417F"/>
                </a:solidFill>
                <a:latin typeface="Montserrat" panose="00000500000000000000" pitchFamily="2" charset="0"/>
              </a:rPr>
              <a:t>started on December 18</a:t>
            </a:r>
            <a:endParaRPr lang="en-US" sz="40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62A197-D9BB-EB1D-263E-9CC36EAA2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852" y="328893"/>
            <a:ext cx="12394347" cy="74689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30343" y="-630343"/>
            <a:ext cx="10287000" cy="11547685"/>
            <a:chOff x="0" y="0"/>
            <a:chExt cx="43483803" cy="48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83802" cy="48812800"/>
            </a:xfrm>
            <a:custGeom>
              <a:avLst/>
              <a:gdLst/>
              <a:ahLst/>
              <a:cxnLst/>
              <a:rect l="l" t="t" r="r" b="b"/>
              <a:pathLst>
                <a:path w="43483802" h="48812800">
                  <a:moveTo>
                    <a:pt x="0" y="0"/>
                  </a:moveTo>
                  <a:lnTo>
                    <a:pt x="43483802" y="0"/>
                  </a:lnTo>
                  <a:lnTo>
                    <a:pt x="43483802" y="48812800"/>
                  </a:lnTo>
                  <a:lnTo>
                    <a:pt x="0" y="48812800"/>
                  </a:lnTo>
                  <a:close/>
                </a:path>
              </a:pathLst>
            </a:custGeom>
            <a:solidFill>
              <a:srgbClr val="03417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094986" y="512071"/>
            <a:ext cx="1107821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rgbClr val="F8B908"/>
                </a:solidFill>
                <a:latin typeface="Kollektif Bold"/>
              </a:rPr>
              <a:t>THE INNER WORKINGS OF THE</a:t>
            </a:r>
          </a:p>
        </p:txBody>
      </p:sp>
      <p:pic>
        <p:nvPicPr>
          <p:cNvPr id="24" name="Picture 23" descr="A logo of a water district&#10;&#10;Description automatically generated">
            <a:extLst>
              <a:ext uri="{FF2B5EF4-FFF2-40B4-BE49-F238E27FC236}">
                <a16:creationId xmlns:a16="http://schemas.microsoft.com/office/drawing/2014/main" id="{1D31DAED-95B5-9F64-E621-80D4A36F1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4553" y="328893"/>
            <a:ext cx="2020290" cy="1961284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C1DD77F9-7643-B06E-F99B-442C94298203}"/>
              </a:ext>
            </a:extLst>
          </p:cNvPr>
          <p:cNvSpPr txBox="1"/>
          <p:nvPr/>
        </p:nvSpPr>
        <p:spPr>
          <a:xfrm>
            <a:off x="5261158" y="1476860"/>
            <a:ext cx="12954000" cy="900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8000" dirty="0">
                <a:solidFill>
                  <a:srgbClr val="F8B908"/>
                </a:solidFill>
                <a:latin typeface="Baguet Script" panose="00000500000000000000" pitchFamily="2" charset="0"/>
                <a:cs typeface="Dreaming Outloud Script Pro" panose="020F0502020204030204" pitchFamily="66" charset="0"/>
              </a:rPr>
              <a:t>Customer Service Department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CFB1D2-EF56-8B88-7217-D5993C665F8B}"/>
              </a:ext>
            </a:extLst>
          </p:cNvPr>
          <p:cNvGrpSpPr/>
          <p:nvPr/>
        </p:nvGrpSpPr>
        <p:grpSpPr>
          <a:xfrm>
            <a:off x="744553" y="2476500"/>
            <a:ext cx="5303486" cy="7620000"/>
            <a:chOff x="-1435795" y="2532344"/>
            <a:chExt cx="6767050" cy="7271153"/>
          </a:xfrm>
        </p:grpSpPr>
        <p:grpSp>
          <p:nvGrpSpPr>
            <p:cNvPr id="13" name="Group 15">
              <a:extLst>
                <a:ext uri="{FF2B5EF4-FFF2-40B4-BE49-F238E27FC236}">
                  <a16:creationId xmlns:a16="http://schemas.microsoft.com/office/drawing/2014/main" id="{938D5E25-0565-BB11-B2D6-54B2F0C4B16E}"/>
                </a:ext>
              </a:extLst>
            </p:cNvPr>
            <p:cNvGrpSpPr/>
            <p:nvPr/>
          </p:nvGrpSpPr>
          <p:grpSpPr>
            <a:xfrm rot="-5400000">
              <a:off x="-1687510" y="2784059"/>
              <a:ext cx="7270479" cy="6767050"/>
              <a:chOff x="68501" y="-7647638"/>
              <a:chExt cx="7653148" cy="28604752"/>
            </a:xfrm>
          </p:grpSpPr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68D716EA-DA82-4BFB-F101-B4E24E51601E}"/>
                  </a:ext>
                </a:extLst>
              </p:cNvPr>
              <p:cNvSpPr/>
              <p:nvPr/>
            </p:nvSpPr>
            <p:spPr>
              <a:xfrm>
                <a:off x="68501" y="-7647638"/>
                <a:ext cx="7653148" cy="28604752"/>
              </a:xfrm>
              <a:custGeom>
                <a:avLst/>
                <a:gdLst/>
                <a:ahLst/>
                <a:cxnLst/>
                <a:rect l="l" t="t" r="r" b="b"/>
                <a:pathLst>
                  <a:path w="7653148" h="28604753">
                    <a:moveTo>
                      <a:pt x="0" y="0"/>
                    </a:moveTo>
                    <a:lnTo>
                      <a:pt x="7653148" y="0"/>
                    </a:lnTo>
                    <a:lnTo>
                      <a:pt x="7653148" y="28604753"/>
                    </a:lnTo>
                    <a:lnTo>
                      <a:pt x="0" y="28604753"/>
                    </a:lnTo>
                    <a:close/>
                  </a:path>
                </a:pathLst>
              </a:custGeom>
              <a:solidFill>
                <a:srgbClr val="F8B90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4D461D03-160C-4CE5-A862-181504F606E4}"/>
                </a:ext>
              </a:extLst>
            </p:cNvPr>
            <p:cNvSpPr txBox="1"/>
            <p:nvPr/>
          </p:nvSpPr>
          <p:spPr>
            <a:xfrm>
              <a:off x="-1225412" y="2597419"/>
              <a:ext cx="6399828" cy="72060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Selling water &amp; sewer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Residential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Commercial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Utility Service Requests (USR’s)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Opening new accounts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Legal deeded ownership changes through County programs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Water Service Agreements (WSA’s)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Temporary water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Move-ins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Move outs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Account updates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Bills to secondary parties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Rebates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Payment processing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Leak adjustments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Foreclosure abatement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Regular billing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Final billing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Property liens &amp; lien releases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E9E374-A2D3-5133-7B6F-C4922EC3D7B8}"/>
              </a:ext>
            </a:extLst>
          </p:cNvPr>
          <p:cNvGrpSpPr/>
          <p:nvPr/>
        </p:nvGrpSpPr>
        <p:grpSpPr>
          <a:xfrm>
            <a:off x="12268200" y="2476500"/>
            <a:ext cx="5303486" cy="7618588"/>
            <a:chOff x="-1435795" y="2532344"/>
            <a:chExt cx="6767050" cy="7270479"/>
          </a:xfrm>
        </p:grpSpPr>
        <p:grpSp>
          <p:nvGrpSpPr>
            <p:cNvPr id="23" name="Group 15">
              <a:extLst>
                <a:ext uri="{FF2B5EF4-FFF2-40B4-BE49-F238E27FC236}">
                  <a16:creationId xmlns:a16="http://schemas.microsoft.com/office/drawing/2014/main" id="{71AB7B4C-D036-5D77-4A37-5D0A9E59F893}"/>
                </a:ext>
              </a:extLst>
            </p:cNvPr>
            <p:cNvGrpSpPr/>
            <p:nvPr/>
          </p:nvGrpSpPr>
          <p:grpSpPr>
            <a:xfrm rot="-5400000">
              <a:off x="-1687510" y="2784059"/>
              <a:ext cx="7270479" cy="6767050"/>
              <a:chOff x="68501" y="-7647638"/>
              <a:chExt cx="7653148" cy="28604752"/>
            </a:xfrm>
          </p:grpSpPr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9932DD14-6FCC-EF02-909B-785A81DE2216}"/>
                  </a:ext>
                </a:extLst>
              </p:cNvPr>
              <p:cNvSpPr/>
              <p:nvPr/>
            </p:nvSpPr>
            <p:spPr>
              <a:xfrm>
                <a:off x="68501" y="-7647638"/>
                <a:ext cx="7653148" cy="28604752"/>
              </a:xfrm>
              <a:custGeom>
                <a:avLst/>
                <a:gdLst/>
                <a:ahLst/>
                <a:cxnLst/>
                <a:rect l="l" t="t" r="r" b="b"/>
                <a:pathLst>
                  <a:path w="7653148" h="28604753">
                    <a:moveTo>
                      <a:pt x="0" y="0"/>
                    </a:moveTo>
                    <a:lnTo>
                      <a:pt x="7653148" y="0"/>
                    </a:lnTo>
                    <a:lnTo>
                      <a:pt x="7653148" y="28604753"/>
                    </a:lnTo>
                    <a:lnTo>
                      <a:pt x="0" y="28604753"/>
                    </a:lnTo>
                    <a:close/>
                  </a:path>
                </a:pathLst>
              </a:custGeom>
              <a:solidFill>
                <a:srgbClr val="F8B90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257981E4-3178-127A-0D9E-371ABA9C8FA4}"/>
                </a:ext>
              </a:extLst>
            </p:cNvPr>
            <p:cNvSpPr txBox="1"/>
            <p:nvPr/>
          </p:nvSpPr>
          <p:spPr>
            <a:xfrm>
              <a:off x="-1225412" y="2597419"/>
              <a:ext cx="6399828" cy="70192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Collections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Bankruptcies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Customer Assistance Program (CAP)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Initial enrollment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Annual renewals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Payment/account activity reconciliation &amp; balancing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Returned payments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Credit applications to accounts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Rate &amp; fee updates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Meter auditing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Service order creation for field staff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Dispatching of field staff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Credit reference letters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Various account adjustments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District claims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Suspension of Service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Reports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Water consumption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State reporting</a:t>
              </a:r>
              <a:endParaRPr lang="en-US" sz="2047" dirty="0">
                <a:solidFill>
                  <a:srgbClr val="03417F"/>
                </a:solidFill>
                <a:latin typeface="Montserra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8FD8C5-34C4-E7DE-29F4-E1DD2EB76AAE}"/>
              </a:ext>
            </a:extLst>
          </p:cNvPr>
          <p:cNvGrpSpPr/>
          <p:nvPr/>
        </p:nvGrpSpPr>
        <p:grpSpPr>
          <a:xfrm>
            <a:off x="6492257" y="2476500"/>
            <a:ext cx="5303486" cy="7619294"/>
            <a:chOff x="-1435795" y="2532344"/>
            <a:chExt cx="6767050" cy="7271153"/>
          </a:xfrm>
        </p:grpSpPr>
        <p:grpSp>
          <p:nvGrpSpPr>
            <p:cNvPr id="29" name="Group 15">
              <a:extLst>
                <a:ext uri="{FF2B5EF4-FFF2-40B4-BE49-F238E27FC236}">
                  <a16:creationId xmlns:a16="http://schemas.microsoft.com/office/drawing/2014/main" id="{340311D5-A3FC-C5B8-5556-F823D950F3B1}"/>
                </a:ext>
              </a:extLst>
            </p:cNvPr>
            <p:cNvGrpSpPr/>
            <p:nvPr/>
          </p:nvGrpSpPr>
          <p:grpSpPr>
            <a:xfrm rot="-5400000">
              <a:off x="-1687510" y="2784059"/>
              <a:ext cx="7270479" cy="6767050"/>
              <a:chOff x="68501" y="-7647638"/>
              <a:chExt cx="7653148" cy="28604752"/>
            </a:xfrm>
          </p:grpSpPr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C4623F9D-C820-7212-D038-D27D9DDF7954}"/>
                  </a:ext>
                </a:extLst>
              </p:cNvPr>
              <p:cNvSpPr/>
              <p:nvPr/>
            </p:nvSpPr>
            <p:spPr>
              <a:xfrm>
                <a:off x="68501" y="-7647638"/>
                <a:ext cx="7653148" cy="28604752"/>
              </a:xfrm>
              <a:custGeom>
                <a:avLst/>
                <a:gdLst/>
                <a:ahLst/>
                <a:cxnLst/>
                <a:rect l="l" t="t" r="r" b="b"/>
                <a:pathLst>
                  <a:path w="7653148" h="28604753">
                    <a:moveTo>
                      <a:pt x="0" y="0"/>
                    </a:moveTo>
                    <a:lnTo>
                      <a:pt x="7653148" y="0"/>
                    </a:lnTo>
                    <a:lnTo>
                      <a:pt x="7653148" y="28604753"/>
                    </a:lnTo>
                    <a:lnTo>
                      <a:pt x="0" y="28604753"/>
                    </a:lnTo>
                    <a:close/>
                  </a:path>
                </a:pathLst>
              </a:custGeom>
              <a:solidFill>
                <a:srgbClr val="F8B908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TextBox 17">
              <a:extLst>
                <a:ext uri="{FF2B5EF4-FFF2-40B4-BE49-F238E27FC236}">
                  <a16:creationId xmlns:a16="http://schemas.microsoft.com/office/drawing/2014/main" id="{A7E09618-A9D1-F871-ADF0-C3753EAC3FE3}"/>
                </a:ext>
              </a:extLst>
            </p:cNvPr>
            <p:cNvSpPr txBox="1"/>
            <p:nvPr/>
          </p:nvSpPr>
          <p:spPr>
            <a:xfrm>
              <a:off x="-1225412" y="2597419"/>
              <a:ext cx="6399828" cy="72060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Billing Account Customer Inquiries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Phone Calls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Letters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Emails</a:t>
              </a:r>
              <a:endParaRPr lang="en-US" sz="2047" dirty="0">
                <a:solidFill>
                  <a:srgbClr val="03417F"/>
                </a:solidFill>
                <a:latin typeface="Montserrat"/>
              </a:endParaRP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Most incoming District calls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Routing for all departments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Post-billing Delinquency Process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Reminder Notices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Door tags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Lock off’s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Dispatching inspection staff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Tracking service inspections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Filing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File &amp; track default notices through County records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District mail processing &amp; sorting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Refunds</a:t>
              </a:r>
            </a:p>
            <a:p>
              <a:pPr marL="342900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Conservation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Notices &amp; violation letters</a:t>
              </a:r>
            </a:p>
            <a:p>
              <a:pPr marL="800100" lvl="1" indent="-342900">
                <a:lnSpc>
                  <a:spcPts val="2866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3417F"/>
                  </a:solidFill>
                  <a:latin typeface="Montserrat"/>
                </a:rPr>
                <a:t>Conservation supplies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641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30343" y="-630343"/>
            <a:ext cx="10287000" cy="11547685"/>
            <a:chOff x="0" y="0"/>
            <a:chExt cx="43483803" cy="48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83802" cy="48812800"/>
            </a:xfrm>
            <a:custGeom>
              <a:avLst/>
              <a:gdLst/>
              <a:ahLst/>
              <a:cxnLst/>
              <a:rect l="l" t="t" r="r" b="b"/>
              <a:pathLst>
                <a:path w="43483802" h="48812800">
                  <a:moveTo>
                    <a:pt x="0" y="0"/>
                  </a:moveTo>
                  <a:lnTo>
                    <a:pt x="43483802" y="0"/>
                  </a:lnTo>
                  <a:lnTo>
                    <a:pt x="43483802" y="48812800"/>
                  </a:lnTo>
                  <a:lnTo>
                    <a:pt x="0" y="48812800"/>
                  </a:lnTo>
                  <a:close/>
                </a:path>
              </a:pathLst>
            </a:custGeom>
            <a:solidFill>
              <a:srgbClr val="03417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094986" y="512071"/>
            <a:ext cx="1107821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rgbClr val="F8B908"/>
                </a:solidFill>
                <a:latin typeface="Kollektif Bold"/>
              </a:rPr>
              <a:t>THE INNER WORKINGS OF THE</a:t>
            </a:r>
          </a:p>
        </p:txBody>
      </p:sp>
      <p:pic>
        <p:nvPicPr>
          <p:cNvPr id="24" name="Picture 23" descr="A logo of a water district&#10;&#10;Description automatically generated">
            <a:extLst>
              <a:ext uri="{FF2B5EF4-FFF2-40B4-BE49-F238E27FC236}">
                <a16:creationId xmlns:a16="http://schemas.microsoft.com/office/drawing/2014/main" id="{1D31DAED-95B5-9F64-E621-80D4A36F1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4553" y="328893"/>
            <a:ext cx="2020290" cy="1961284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C1DD77F9-7643-B06E-F99B-442C94298203}"/>
              </a:ext>
            </a:extLst>
          </p:cNvPr>
          <p:cNvSpPr txBox="1"/>
          <p:nvPr/>
        </p:nvSpPr>
        <p:spPr>
          <a:xfrm>
            <a:off x="5261158" y="1476860"/>
            <a:ext cx="12954000" cy="900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8000" dirty="0">
                <a:solidFill>
                  <a:srgbClr val="F8B908"/>
                </a:solidFill>
                <a:latin typeface="Baguet Script" panose="00000500000000000000" pitchFamily="2" charset="0"/>
                <a:cs typeface="Dreaming Outloud Script Pro" panose="020F0502020204030204" pitchFamily="66" charset="0"/>
              </a:rPr>
              <a:t>Customer Service Department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0F5D98-E3B8-DB0C-5D7C-202C8E69759F}"/>
              </a:ext>
            </a:extLst>
          </p:cNvPr>
          <p:cNvGrpSpPr/>
          <p:nvPr/>
        </p:nvGrpSpPr>
        <p:grpSpPr>
          <a:xfrm>
            <a:off x="3457532" y="3894680"/>
            <a:ext cx="11372935" cy="5255223"/>
            <a:chOff x="2938626" y="3310975"/>
            <a:chExt cx="11372935" cy="525522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E6F3114-319B-719C-F3D6-81576DB89C07}"/>
                </a:ext>
              </a:extLst>
            </p:cNvPr>
            <p:cNvGrpSpPr/>
            <p:nvPr/>
          </p:nvGrpSpPr>
          <p:grpSpPr>
            <a:xfrm>
              <a:off x="2938626" y="3310976"/>
              <a:ext cx="5608287" cy="5255222"/>
              <a:chOff x="373413" y="2597420"/>
              <a:chExt cx="6767050" cy="7271370"/>
            </a:xfrm>
          </p:grpSpPr>
          <p:grpSp>
            <p:nvGrpSpPr>
              <p:cNvPr id="15" name="Group 15"/>
              <p:cNvGrpSpPr/>
              <p:nvPr/>
            </p:nvGrpSpPr>
            <p:grpSpPr>
              <a:xfrm rot="-5400000">
                <a:off x="121698" y="2849135"/>
                <a:ext cx="7270479" cy="6767050"/>
                <a:chOff x="0" y="0"/>
                <a:chExt cx="7653148" cy="28604752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7653148" cy="28604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3148" h="28604753">
                      <a:moveTo>
                        <a:pt x="0" y="0"/>
                      </a:moveTo>
                      <a:lnTo>
                        <a:pt x="7653148" y="0"/>
                      </a:lnTo>
                      <a:lnTo>
                        <a:pt x="7653148" y="28604753"/>
                      </a:lnTo>
                      <a:lnTo>
                        <a:pt x="0" y="28604753"/>
                      </a:lnTo>
                      <a:close/>
                    </a:path>
                  </a:pathLst>
                </a:custGeom>
                <a:solidFill>
                  <a:srgbClr val="F8B908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" name="TextBox 17"/>
              <p:cNvSpPr txBox="1"/>
              <p:nvPr/>
            </p:nvSpPr>
            <p:spPr>
              <a:xfrm>
                <a:off x="562080" y="2703619"/>
                <a:ext cx="6346282" cy="71651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Cost-to-Serves</a:t>
                </a:r>
              </a:p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Termination of Service</a:t>
                </a:r>
              </a:p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ADU’s</a:t>
                </a:r>
              </a:p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Notifications for shutdowns, planned projects</a:t>
                </a:r>
              </a:p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Customer/public outreach</a:t>
                </a:r>
              </a:p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Tax Roll/Teeter</a:t>
                </a:r>
              </a:p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Backflow program fees</a:t>
                </a:r>
              </a:p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Lead &amp; copper credits</a:t>
                </a:r>
              </a:p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Various CCWD committees</a:t>
                </a:r>
              </a:p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Special projects/implementations</a:t>
                </a:r>
              </a:p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Rules &amp; regulations, procedures development &amp; evaluation</a:t>
                </a:r>
              </a:p>
              <a:p>
                <a:pPr>
                  <a:lnSpc>
                    <a:spcPts val="2866"/>
                  </a:lnSpc>
                </a:pPr>
                <a:endParaRPr lang="en-US" sz="2047" dirty="0">
                  <a:solidFill>
                    <a:srgbClr val="03417F"/>
                  </a:solidFill>
                  <a:latin typeface="Montserrat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872813-2121-1E6E-73D8-1AD8403C3A28}"/>
                </a:ext>
              </a:extLst>
            </p:cNvPr>
            <p:cNvGrpSpPr/>
            <p:nvPr/>
          </p:nvGrpSpPr>
          <p:grpSpPr>
            <a:xfrm>
              <a:off x="8703274" y="3310975"/>
              <a:ext cx="5608287" cy="5254579"/>
              <a:chOff x="373413" y="2597420"/>
              <a:chExt cx="6767050" cy="7270479"/>
            </a:xfrm>
          </p:grpSpPr>
          <p:grpSp>
            <p:nvGrpSpPr>
              <p:cNvPr id="10" name="Group 15">
                <a:extLst>
                  <a:ext uri="{FF2B5EF4-FFF2-40B4-BE49-F238E27FC236}">
                    <a16:creationId xmlns:a16="http://schemas.microsoft.com/office/drawing/2014/main" id="{E8179142-B375-6EAA-CBBC-CA461D9FD089}"/>
                  </a:ext>
                </a:extLst>
              </p:cNvPr>
              <p:cNvGrpSpPr/>
              <p:nvPr/>
            </p:nvGrpSpPr>
            <p:grpSpPr>
              <a:xfrm rot="-5400000">
                <a:off x="121698" y="2849135"/>
                <a:ext cx="7270479" cy="6767050"/>
                <a:chOff x="0" y="0"/>
                <a:chExt cx="7653148" cy="28604752"/>
              </a:xfrm>
            </p:grpSpPr>
            <p:sp>
              <p:nvSpPr>
                <p:cNvPr id="14" name="Freeform 16">
                  <a:extLst>
                    <a:ext uri="{FF2B5EF4-FFF2-40B4-BE49-F238E27FC236}">
                      <a16:creationId xmlns:a16="http://schemas.microsoft.com/office/drawing/2014/main" id="{0E74D017-B0F8-2053-352D-02A4973FE85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653148" cy="28604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3148" h="28604753">
                      <a:moveTo>
                        <a:pt x="0" y="0"/>
                      </a:moveTo>
                      <a:lnTo>
                        <a:pt x="7653148" y="0"/>
                      </a:lnTo>
                      <a:lnTo>
                        <a:pt x="7653148" y="28604753"/>
                      </a:lnTo>
                      <a:lnTo>
                        <a:pt x="0" y="28604753"/>
                      </a:lnTo>
                      <a:close/>
                    </a:path>
                  </a:pathLst>
                </a:custGeom>
                <a:solidFill>
                  <a:srgbClr val="F8B908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" name="TextBox 17">
                <a:extLst>
                  <a:ext uri="{FF2B5EF4-FFF2-40B4-BE49-F238E27FC236}">
                    <a16:creationId xmlns:a16="http://schemas.microsoft.com/office/drawing/2014/main" id="{2B4D1B45-0AD2-5D2F-556C-1DDB47C71D53}"/>
                  </a:ext>
                </a:extLst>
              </p:cNvPr>
              <p:cNvSpPr txBox="1"/>
              <p:nvPr/>
            </p:nvSpPr>
            <p:spPr>
              <a:xfrm>
                <a:off x="583796" y="2678969"/>
                <a:ext cx="6346282" cy="665059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District maps</a:t>
                </a:r>
              </a:p>
              <a:p>
                <a:pPr marL="800100" lvl="1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Verification of service availability</a:t>
                </a:r>
              </a:p>
              <a:p>
                <a:pPr marL="800100" lvl="1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Locations</a:t>
                </a:r>
              </a:p>
              <a:p>
                <a:pPr marL="800100" lvl="1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System pressures for customers &amp; outside agencies</a:t>
                </a:r>
              </a:p>
              <a:p>
                <a:pPr marL="342900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Interface with various outside agencies</a:t>
                </a:r>
              </a:p>
              <a:p>
                <a:pPr marL="800100" lvl="1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Building Department</a:t>
                </a:r>
              </a:p>
              <a:p>
                <a:pPr marL="800100" lvl="1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Planning Department</a:t>
                </a:r>
              </a:p>
              <a:p>
                <a:pPr marL="800100" lvl="1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Environmental Health</a:t>
                </a:r>
              </a:p>
              <a:p>
                <a:pPr marL="800100" lvl="1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ATCAA</a:t>
                </a:r>
              </a:p>
              <a:p>
                <a:pPr marL="800100" lvl="1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Assessors Office</a:t>
                </a:r>
              </a:p>
              <a:p>
                <a:pPr marL="800100" lvl="1" indent="-342900">
                  <a:lnSpc>
                    <a:spcPts val="2866"/>
                  </a:lnSpc>
                  <a:buFont typeface="Wingdings" panose="05000000000000000000" pitchFamily="2" charset="2"/>
                  <a:buChar char="v"/>
                </a:pPr>
                <a:r>
                  <a:rPr lang="en-US" sz="2047" dirty="0">
                    <a:solidFill>
                      <a:srgbClr val="03417F"/>
                    </a:solidFill>
                    <a:latin typeface="Montserrat"/>
                  </a:rPr>
                  <a:t>County Recorders Office</a:t>
                </a:r>
              </a:p>
            </p:txBody>
          </p:sp>
        </p:grpSp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42608FA5-9F42-12D9-40DC-D459C9A09C7F}"/>
              </a:ext>
            </a:extLst>
          </p:cNvPr>
          <p:cNvSpPr txBox="1"/>
          <p:nvPr/>
        </p:nvSpPr>
        <p:spPr>
          <a:xfrm>
            <a:off x="3370352" y="3009900"/>
            <a:ext cx="11390934" cy="723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400" dirty="0">
                <a:solidFill>
                  <a:srgbClr val="F8B908"/>
                </a:solidFill>
                <a:latin typeface="Kollektif Bold"/>
              </a:rPr>
              <a:t>CROSS-DEPARTMENTAL INVOLVEMENT</a:t>
            </a:r>
          </a:p>
        </p:txBody>
      </p:sp>
    </p:spTree>
    <p:extLst>
      <p:ext uri="{BB962C8B-B14F-4D97-AF65-F5344CB8AC3E}">
        <p14:creationId xmlns:p14="http://schemas.microsoft.com/office/powerpoint/2010/main" val="244118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182103" y="1181102"/>
            <a:ext cx="10287000" cy="7924797"/>
            <a:chOff x="0" y="0"/>
            <a:chExt cx="43483803" cy="346537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483802" cy="34653733"/>
            </a:xfrm>
            <a:custGeom>
              <a:avLst/>
              <a:gdLst/>
              <a:ahLst/>
              <a:cxnLst/>
              <a:rect l="l" t="t" r="r" b="b"/>
              <a:pathLst>
                <a:path w="43483802" h="34653733">
                  <a:moveTo>
                    <a:pt x="0" y="0"/>
                  </a:moveTo>
                  <a:lnTo>
                    <a:pt x="43483802" y="0"/>
                  </a:lnTo>
                  <a:lnTo>
                    <a:pt x="43483802" y="34653733"/>
                  </a:lnTo>
                  <a:lnTo>
                    <a:pt x="0" y="34653733"/>
                  </a:lnTo>
                  <a:close/>
                </a:path>
              </a:pathLst>
            </a:custGeom>
            <a:solidFill>
              <a:srgbClr val="0341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60603" y="0"/>
            <a:ext cx="7827397" cy="10287000"/>
            <a:chOff x="0" y="0"/>
            <a:chExt cx="10930750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l="20563" r="20563"/>
            <a:stretch>
              <a:fillRect/>
            </a:stretch>
          </p:blipFill>
          <p:spPr>
            <a:xfrm>
              <a:off x="0" y="0"/>
              <a:ext cx="10930750" cy="137160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-5400000">
            <a:off x="9753435" y="1618236"/>
            <a:ext cx="1366036" cy="1365705"/>
            <a:chOff x="0" y="-29642"/>
            <a:chExt cx="6870136" cy="6868469"/>
          </a:xfrm>
        </p:grpSpPr>
        <p:sp>
          <p:nvSpPr>
            <p:cNvPr id="9" name="Freeform 9"/>
            <p:cNvSpPr/>
            <p:nvPr/>
          </p:nvSpPr>
          <p:spPr>
            <a:xfrm>
              <a:off x="0" y="-29642"/>
              <a:ext cx="6870136" cy="6868469"/>
            </a:xfrm>
            <a:custGeom>
              <a:avLst/>
              <a:gdLst/>
              <a:ahLst/>
              <a:cxnLst/>
              <a:rect l="l" t="t" r="r" b="b"/>
              <a:pathLst>
                <a:path w="6870136" h="6868469">
                  <a:moveTo>
                    <a:pt x="0" y="0"/>
                  </a:moveTo>
                  <a:lnTo>
                    <a:pt x="6870136" y="0"/>
                  </a:lnTo>
                  <a:lnTo>
                    <a:pt x="6870136" y="6868469"/>
                  </a:lnTo>
                  <a:lnTo>
                    <a:pt x="0" y="6868469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9759329" y="4460647"/>
            <a:ext cx="1366036" cy="1365705"/>
            <a:chOff x="0" y="0"/>
            <a:chExt cx="6870136" cy="6868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870136" cy="6868469"/>
            </a:xfrm>
            <a:custGeom>
              <a:avLst/>
              <a:gdLst/>
              <a:ahLst/>
              <a:cxnLst/>
              <a:rect l="l" t="t" r="r" b="b"/>
              <a:pathLst>
                <a:path w="6870136" h="6868469">
                  <a:moveTo>
                    <a:pt x="0" y="0"/>
                  </a:moveTo>
                  <a:lnTo>
                    <a:pt x="6870136" y="0"/>
                  </a:lnTo>
                  <a:lnTo>
                    <a:pt x="6870136" y="6868469"/>
                  </a:lnTo>
                  <a:lnTo>
                    <a:pt x="0" y="6868469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9759329" y="7307402"/>
            <a:ext cx="1366036" cy="1365705"/>
            <a:chOff x="0" y="0"/>
            <a:chExt cx="6870136" cy="68684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70136" cy="6868469"/>
            </a:xfrm>
            <a:custGeom>
              <a:avLst/>
              <a:gdLst/>
              <a:ahLst/>
              <a:cxnLst/>
              <a:rect l="l" t="t" r="r" b="b"/>
              <a:pathLst>
                <a:path w="6870136" h="6868469">
                  <a:moveTo>
                    <a:pt x="0" y="0"/>
                  </a:moveTo>
                  <a:lnTo>
                    <a:pt x="6870136" y="0"/>
                  </a:lnTo>
                  <a:lnTo>
                    <a:pt x="6870136" y="6868469"/>
                  </a:lnTo>
                  <a:lnTo>
                    <a:pt x="0" y="6868469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1483268" y="4066150"/>
            <a:ext cx="4975728" cy="0"/>
          </a:xfrm>
          <a:prstGeom prst="line">
            <a:avLst/>
          </a:prstGeom>
          <a:ln w="28575" cap="flat">
            <a:solidFill>
              <a:srgbClr val="F8B90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11483268" y="6591300"/>
            <a:ext cx="4975728" cy="0"/>
          </a:xfrm>
          <a:prstGeom prst="line">
            <a:avLst/>
          </a:prstGeom>
          <a:ln w="28575" cap="flat">
            <a:solidFill>
              <a:srgbClr val="F8B90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29740" y="4752329"/>
            <a:ext cx="866860" cy="7823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2200" y="2035844"/>
            <a:ext cx="833774" cy="53048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6699" y="7578102"/>
            <a:ext cx="793701" cy="824305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757768" y="328893"/>
            <a:ext cx="5357714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rgbClr val="03417F"/>
                </a:solidFill>
                <a:latin typeface="Kollektif Bold"/>
              </a:rPr>
              <a:t>CUSTOMER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79314" y="1022247"/>
            <a:ext cx="6298426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rgbClr val="F8B908"/>
                </a:solidFill>
                <a:latin typeface="Kollektif Bold"/>
              </a:rPr>
              <a:t>PORTAL UPDATE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44400" y="1714500"/>
            <a:ext cx="3463689" cy="332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F8B908"/>
                </a:solidFill>
                <a:latin typeface="Montserrat Semi-Bold Bold"/>
              </a:rPr>
              <a:t>MEMBERS – DECEMBER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82400" y="4212579"/>
            <a:ext cx="4665487" cy="332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F8B908"/>
                </a:solidFill>
                <a:latin typeface="Montserrat Semi-Bold Bold"/>
              </a:rPr>
              <a:t>MEMBERS – OCTOBER/NOVEMBER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01400" y="8039100"/>
            <a:ext cx="7924800" cy="1017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4400" b="1" dirty="0">
                <a:solidFill>
                  <a:srgbClr val="F8B908"/>
                </a:solidFill>
                <a:latin typeface="Bernard MT Condensed" panose="02050806060905020404" pitchFamily="18" charset="0"/>
              </a:rPr>
              <a:t>GO LIVE PROJECTED THIS MONTH!</a:t>
            </a:r>
          </a:p>
          <a:p>
            <a:pPr algn="ctr">
              <a:lnSpc>
                <a:spcPts val="2520"/>
              </a:lnSpc>
            </a:pPr>
            <a:endParaRPr lang="en-US" sz="4800" b="1" dirty="0">
              <a:solidFill>
                <a:srgbClr val="F8B908"/>
              </a:solidFill>
              <a:latin typeface="Bernard MT Condensed" panose="02050806060905020404" pitchFamily="18" charset="0"/>
            </a:endParaRPr>
          </a:p>
          <a:p>
            <a:pPr algn="ctr">
              <a:lnSpc>
                <a:spcPts val="2520"/>
              </a:lnSpc>
            </a:pPr>
            <a:endParaRPr lang="en-US" sz="4800" b="1" dirty="0">
              <a:solidFill>
                <a:srgbClr val="F8B908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483268" y="7264793"/>
            <a:ext cx="5619358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u="sng" dirty="0">
                <a:solidFill>
                  <a:srgbClr val="F8B908"/>
                </a:solidFill>
                <a:latin typeface="Montserrat Semi-Bold Bold"/>
              </a:rPr>
              <a:t>SMART METER PORTAL</a:t>
            </a:r>
          </a:p>
        </p:txBody>
      </p:sp>
      <p:pic>
        <p:nvPicPr>
          <p:cNvPr id="33" name="Picture 32" descr="A logo of a water district&#10;&#10;Description automatically generated">
            <a:extLst>
              <a:ext uri="{FF2B5EF4-FFF2-40B4-BE49-F238E27FC236}">
                <a16:creationId xmlns:a16="http://schemas.microsoft.com/office/drawing/2014/main" id="{CDDAB351-D84A-E55D-B3DC-6DCE76DDB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6828" y="328893"/>
            <a:ext cx="2020290" cy="1961284"/>
          </a:xfrm>
          <a:prstGeom prst="rect">
            <a:avLst/>
          </a:prstGeom>
        </p:spPr>
      </p:pic>
      <p:pic>
        <p:nvPicPr>
          <p:cNvPr id="44" name="Picture 43" descr="A person looking at a computer screen&#10;&#10;Description automatically generated">
            <a:extLst>
              <a:ext uri="{FF2B5EF4-FFF2-40B4-BE49-F238E27FC236}">
                <a16:creationId xmlns:a16="http://schemas.microsoft.com/office/drawing/2014/main" id="{DE2B0160-371A-FD00-A51D-A16A1DE33D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04800" y="2389583"/>
            <a:ext cx="5155404" cy="3436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Arrow: Up 19">
            <a:extLst>
              <a:ext uri="{FF2B5EF4-FFF2-40B4-BE49-F238E27FC236}">
                <a16:creationId xmlns:a16="http://schemas.microsoft.com/office/drawing/2014/main" id="{907EE91F-0F5E-BA59-5C33-74E44B846A15}"/>
              </a:ext>
            </a:extLst>
          </p:cNvPr>
          <p:cNvSpPr/>
          <p:nvPr/>
        </p:nvSpPr>
        <p:spPr>
          <a:xfrm>
            <a:off x="16285977" y="3057997"/>
            <a:ext cx="914400" cy="1701641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94F752E6-6AD9-BB9C-E1CE-64E8EA103A0E}"/>
              </a:ext>
            </a:extLst>
          </p:cNvPr>
          <p:cNvSpPr txBox="1"/>
          <p:nvPr/>
        </p:nvSpPr>
        <p:spPr>
          <a:xfrm>
            <a:off x="16393569" y="5073936"/>
            <a:ext cx="806808" cy="408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4400" dirty="0">
                <a:solidFill>
                  <a:srgbClr val="00B050"/>
                </a:solidFill>
                <a:latin typeface="Montserrat Semi-Bold Bold"/>
              </a:rPr>
              <a:t>62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E8C974-30FD-6009-64CD-D31A75EDB0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31549" y="4592774"/>
            <a:ext cx="3479166" cy="19085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A3316E-DE14-83F3-AEE6-0DE1D7A689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26280" y="2104853"/>
            <a:ext cx="3463688" cy="18194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03F974-933E-81BC-854C-6785A9D8B43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1781" t="1681" b="-1"/>
          <a:stretch/>
        </p:blipFill>
        <p:spPr>
          <a:xfrm>
            <a:off x="3259890" y="5899064"/>
            <a:ext cx="1843871" cy="373536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4157E77-E0BF-1120-5DEF-5D796A10D3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187" y="5275332"/>
            <a:ext cx="2869859" cy="44815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D9B3B3-401F-F174-80DC-02CF472871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2014" y="2937856"/>
            <a:ext cx="4392955" cy="71269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AE58E9B-386A-0C3B-2D3E-51EEEEDCA546}"/>
              </a:ext>
            </a:extLst>
          </p:cNvPr>
          <p:cNvSpPr txBox="1"/>
          <p:nvPr/>
        </p:nvSpPr>
        <p:spPr>
          <a:xfrm rot="21183793">
            <a:off x="15254" y="9396506"/>
            <a:ext cx="344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aguet Script" panose="00000500000000000000" pitchFamily="2" charset="0"/>
              </a:rPr>
              <a:t>Create an account </a:t>
            </a:r>
            <a:r>
              <a:rPr lang="en-US" sz="24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TODAY!</a:t>
            </a:r>
            <a:endParaRPr lang="en-US" sz="2400" b="1" dirty="0">
              <a:solidFill>
                <a:srgbClr val="FF0000"/>
              </a:solidFill>
              <a:latin typeface="Baguet Script" panose="000005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9045469" y="1044469"/>
            <a:ext cx="10287000" cy="8198063"/>
            <a:chOff x="0" y="0"/>
            <a:chExt cx="43483803" cy="346537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483802" cy="34653733"/>
            </a:xfrm>
            <a:custGeom>
              <a:avLst/>
              <a:gdLst/>
              <a:ahLst/>
              <a:cxnLst/>
              <a:rect l="l" t="t" r="r" b="b"/>
              <a:pathLst>
                <a:path w="43483802" h="34653733">
                  <a:moveTo>
                    <a:pt x="0" y="0"/>
                  </a:moveTo>
                  <a:lnTo>
                    <a:pt x="43483802" y="0"/>
                  </a:lnTo>
                  <a:lnTo>
                    <a:pt x="43483802" y="34653733"/>
                  </a:lnTo>
                  <a:lnTo>
                    <a:pt x="0" y="34653733"/>
                  </a:lnTo>
                  <a:close/>
                </a:path>
              </a:pathLst>
            </a:custGeom>
            <a:solidFill>
              <a:srgbClr val="03417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89937" y="0"/>
            <a:ext cx="8198063" cy="10287000"/>
            <a:chOff x="0" y="0"/>
            <a:chExt cx="10930750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alphaModFix amt="19999"/>
            </a:blip>
            <a:srcRect l="20563" r="20563"/>
            <a:stretch>
              <a:fillRect/>
            </a:stretch>
          </p:blipFill>
          <p:spPr>
            <a:xfrm>
              <a:off x="0" y="0"/>
              <a:ext cx="10930750" cy="13716000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 rot="-5400000">
            <a:off x="9406919" y="1618236"/>
            <a:ext cx="1366036" cy="1365705"/>
            <a:chOff x="0" y="0"/>
            <a:chExt cx="6870136" cy="68684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870136" cy="6868469"/>
            </a:xfrm>
            <a:custGeom>
              <a:avLst/>
              <a:gdLst/>
              <a:ahLst/>
              <a:cxnLst/>
              <a:rect l="l" t="t" r="r" b="b"/>
              <a:pathLst>
                <a:path w="6870136" h="6868469">
                  <a:moveTo>
                    <a:pt x="0" y="0"/>
                  </a:moveTo>
                  <a:lnTo>
                    <a:pt x="6870136" y="0"/>
                  </a:lnTo>
                  <a:lnTo>
                    <a:pt x="6870136" y="6868469"/>
                  </a:lnTo>
                  <a:lnTo>
                    <a:pt x="0" y="6868469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9406919" y="4460647"/>
            <a:ext cx="1366036" cy="1365705"/>
            <a:chOff x="0" y="0"/>
            <a:chExt cx="6870136" cy="68684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870136" cy="6868469"/>
            </a:xfrm>
            <a:custGeom>
              <a:avLst/>
              <a:gdLst/>
              <a:ahLst/>
              <a:cxnLst/>
              <a:rect l="l" t="t" r="r" b="b"/>
              <a:pathLst>
                <a:path w="6870136" h="6868469">
                  <a:moveTo>
                    <a:pt x="0" y="0"/>
                  </a:moveTo>
                  <a:lnTo>
                    <a:pt x="6870136" y="0"/>
                  </a:lnTo>
                  <a:lnTo>
                    <a:pt x="6870136" y="6868469"/>
                  </a:lnTo>
                  <a:lnTo>
                    <a:pt x="0" y="6868469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9406919" y="7307402"/>
            <a:ext cx="1366036" cy="1365705"/>
            <a:chOff x="0" y="0"/>
            <a:chExt cx="6870136" cy="68684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70136" cy="6868469"/>
            </a:xfrm>
            <a:custGeom>
              <a:avLst/>
              <a:gdLst/>
              <a:ahLst/>
              <a:cxnLst/>
              <a:rect l="l" t="t" r="r" b="b"/>
              <a:pathLst>
                <a:path w="6870136" h="6868469">
                  <a:moveTo>
                    <a:pt x="0" y="0"/>
                  </a:moveTo>
                  <a:lnTo>
                    <a:pt x="6870136" y="0"/>
                  </a:lnTo>
                  <a:lnTo>
                    <a:pt x="6870136" y="6868469"/>
                  </a:lnTo>
                  <a:lnTo>
                    <a:pt x="0" y="6868469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1701102" y="4076700"/>
            <a:ext cx="4975728" cy="0"/>
          </a:xfrm>
          <a:prstGeom prst="line">
            <a:avLst/>
          </a:prstGeom>
          <a:ln w="28575" cap="flat">
            <a:solidFill>
              <a:srgbClr val="F8B90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11771023" y="6667500"/>
            <a:ext cx="4975728" cy="0"/>
          </a:xfrm>
          <a:prstGeom prst="line">
            <a:avLst/>
          </a:prstGeom>
          <a:ln w="28575" cap="flat">
            <a:solidFill>
              <a:srgbClr val="F8B90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2767118" y="328893"/>
            <a:ext cx="5357714" cy="940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rgbClr val="03417F"/>
                </a:solidFill>
                <a:latin typeface="Kollektif Bold"/>
              </a:rPr>
              <a:t>CUSTOMER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87490" y="1046993"/>
            <a:ext cx="495016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80"/>
              </a:lnSpc>
            </a:pPr>
            <a:r>
              <a:rPr lang="en-US" sz="5800" dirty="0">
                <a:solidFill>
                  <a:srgbClr val="F8B908"/>
                </a:solidFill>
                <a:latin typeface="Kollektif Bold"/>
              </a:rPr>
              <a:t>ASSISTANCE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609974" y="1509343"/>
            <a:ext cx="3157985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F8B908"/>
                </a:solidFill>
                <a:latin typeface="Montserrat Semi-Bold Bold"/>
              </a:rPr>
              <a:t>GENERAL STATS - CAP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16230" y="4248359"/>
            <a:ext cx="3745472" cy="332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F8B908"/>
                </a:solidFill>
                <a:latin typeface="Montserrat Semi-Bold Bold"/>
              </a:rPr>
              <a:t>GENERAL STATS – LIHWAP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53185" y="7551662"/>
            <a:ext cx="5411402" cy="190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F8B908"/>
                </a:solidFill>
                <a:latin typeface="Montserrat"/>
              </a:rPr>
              <a:t>Discussions on how to best utilize current funding allocated to CAP program</a:t>
            </a:r>
          </a:p>
          <a:p>
            <a:pPr algn="ctr">
              <a:lnSpc>
                <a:spcPts val="2520"/>
              </a:lnSpc>
            </a:pPr>
            <a:endParaRPr lang="en-US" b="1" dirty="0">
              <a:solidFill>
                <a:srgbClr val="F8B908"/>
              </a:solidFill>
              <a:latin typeface="Montserrat"/>
            </a:endParaRPr>
          </a:p>
          <a:p>
            <a:pPr algn="ctr">
              <a:lnSpc>
                <a:spcPts val="2520"/>
              </a:lnSpc>
            </a:pPr>
            <a:r>
              <a:rPr lang="en-US" sz="1800" b="1" dirty="0">
                <a:solidFill>
                  <a:srgbClr val="F8B908"/>
                </a:solidFill>
                <a:latin typeface="Montserrat"/>
              </a:rPr>
              <a:t>Expand outreach for current program</a:t>
            </a:r>
          </a:p>
          <a:p>
            <a:pPr algn="ctr">
              <a:lnSpc>
                <a:spcPts val="2520"/>
              </a:lnSpc>
            </a:pPr>
            <a:endParaRPr lang="en-US" b="1" dirty="0">
              <a:solidFill>
                <a:srgbClr val="F8B908"/>
              </a:solidFill>
              <a:latin typeface="Montserrat"/>
            </a:endParaRPr>
          </a:p>
          <a:p>
            <a:pPr algn="ctr">
              <a:lnSpc>
                <a:spcPts val="2520"/>
              </a:lnSpc>
            </a:pPr>
            <a:r>
              <a:rPr lang="en-US" b="1" dirty="0">
                <a:solidFill>
                  <a:srgbClr val="F8B908"/>
                </a:solidFill>
                <a:latin typeface="Montserrat"/>
              </a:rPr>
              <a:t>Customer Assistance Survey Possibility</a:t>
            </a:r>
            <a:endParaRPr lang="en-US" sz="1800" b="1" dirty="0">
              <a:solidFill>
                <a:srgbClr val="F8B908"/>
              </a:solidFill>
              <a:latin typeface="Montserra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176608" y="7067324"/>
            <a:ext cx="6164557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400" dirty="0">
                <a:solidFill>
                  <a:srgbClr val="F8B908"/>
                </a:solidFill>
                <a:latin typeface="Montserrat Semi-Bold Bold"/>
              </a:rPr>
              <a:t>EXPANDING CUSTOMER ASSISTANCE</a:t>
            </a:r>
          </a:p>
        </p:txBody>
      </p:sp>
      <p:pic>
        <p:nvPicPr>
          <p:cNvPr id="33" name="Picture 32" descr="A logo of a water district&#10;&#10;Description automatically generated">
            <a:extLst>
              <a:ext uri="{FF2B5EF4-FFF2-40B4-BE49-F238E27FC236}">
                <a16:creationId xmlns:a16="http://schemas.microsoft.com/office/drawing/2014/main" id="{CDDAB351-D84A-E55D-B3DC-6DCE76DDB3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6828" y="328893"/>
            <a:ext cx="2020290" cy="1961284"/>
          </a:xfrm>
          <a:prstGeom prst="rect">
            <a:avLst/>
          </a:prstGeom>
        </p:spPr>
      </p:pic>
      <p:sp>
        <p:nvSpPr>
          <p:cNvPr id="34" name="TextBox 10">
            <a:extLst>
              <a:ext uri="{FF2B5EF4-FFF2-40B4-BE49-F238E27FC236}">
                <a16:creationId xmlns:a16="http://schemas.microsoft.com/office/drawing/2014/main" id="{B7604F26-CB9E-C530-D64F-6FC2FD8AB70E}"/>
              </a:ext>
            </a:extLst>
          </p:cNvPr>
          <p:cNvSpPr txBox="1"/>
          <p:nvPr/>
        </p:nvSpPr>
        <p:spPr>
          <a:xfrm>
            <a:off x="76197" y="2956196"/>
            <a:ext cx="9204368" cy="641201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67"/>
              </a:lnSpc>
            </a:pPr>
            <a:endParaRPr lang="en-US" sz="2400" b="1" dirty="0">
              <a:solidFill>
                <a:srgbClr val="03417F"/>
              </a:solidFill>
              <a:latin typeface="Montserrat"/>
            </a:endParaRPr>
          </a:p>
          <a:p>
            <a:pPr algn="ctr">
              <a:lnSpc>
                <a:spcPts val="2467"/>
              </a:lnSpc>
            </a:pPr>
            <a:r>
              <a:rPr lang="en-US" sz="2400" b="1" dirty="0">
                <a:solidFill>
                  <a:srgbClr val="03417F"/>
                </a:solidFill>
                <a:latin typeface="Montserrat"/>
              </a:rPr>
              <a:t>CCWD Customer Assistance Program (CAP)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$20/billing cycle for water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$30/billing cycle for wastewater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Funded through non-rate payer revenues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Requirements:</a:t>
            </a:r>
          </a:p>
          <a:p>
            <a:pPr algn="ctr">
              <a:lnSpc>
                <a:spcPts val="2467"/>
              </a:lnSpc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account in good standing, PG&amp;E CARE program enrollment or 200% below poverty level</a:t>
            </a:r>
          </a:p>
          <a:p>
            <a:pPr algn="ctr">
              <a:lnSpc>
                <a:spcPts val="2467"/>
              </a:lnSpc>
            </a:pPr>
            <a:endParaRPr lang="en-US" sz="2400" dirty="0">
              <a:solidFill>
                <a:srgbClr val="03417F"/>
              </a:solidFill>
              <a:latin typeface="Montserrat"/>
            </a:endParaRPr>
          </a:p>
          <a:p>
            <a:pPr algn="ctr">
              <a:lnSpc>
                <a:spcPts val="2467"/>
              </a:lnSpc>
            </a:pPr>
            <a:endParaRPr lang="en-US" sz="2400" dirty="0">
              <a:solidFill>
                <a:srgbClr val="03417F"/>
              </a:solidFill>
              <a:latin typeface="Montserrat"/>
            </a:endParaRPr>
          </a:p>
          <a:p>
            <a:pPr algn="ctr">
              <a:lnSpc>
                <a:spcPts val="2467"/>
              </a:lnSpc>
            </a:pPr>
            <a:endParaRPr lang="en-US" sz="2400" b="1" dirty="0">
              <a:solidFill>
                <a:srgbClr val="03417F"/>
              </a:solidFill>
              <a:latin typeface="Montserrat"/>
            </a:endParaRPr>
          </a:p>
          <a:p>
            <a:pPr algn="ctr">
              <a:lnSpc>
                <a:spcPts val="2467"/>
              </a:lnSpc>
            </a:pPr>
            <a:r>
              <a:rPr lang="en-US" sz="2400" b="1" dirty="0">
                <a:solidFill>
                  <a:srgbClr val="03417F"/>
                </a:solidFill>
                <a:latin typeface="Montserrat"/>
              </a:rPr>
              <a:t>ATCAA Low Income Housing Water Assistance Program (LIHWAP)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Program reallocated funding to Calaveras  &amp; Amador Counties to the tune of $15,000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Federally funded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State program facilitated by ATCAA, application information on their website</a:t>
            </a:r>
          </a:p>
          <a:p>
            <a:pPr marL="342900" indent="-342900" algn="ctr">
              <a:lnSpc>
                <a:spcPts val="2467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3417F"/>
                </a:solidFill>
                <a:latin typeface="Montserrat"/>
              </a:rPr>
              <a:t>Hundreds to thousands of dollars in assistance to customers with past due or current bills</a:t>
            </a:r>
          </a:p>
        </p:txBody>
      </p:sp>
      <p:pic>
        <p:nvPicPr>
          <p:cNvPr id="19" name="Picture 18" descr="Red stamp with text on it&#10;&#10;Description automatically generated">
            <a:extLst>
              <a:ext uri="{FF2B5EF4-FFF2-40B4-BE49-F238E27FC236}">
                <a16:creationId xmlns:a16="http://schemas.microsoft.com/office/drawing/2014/main" id="{C97F4C05-D97B-8DCB-D84C-CC172F758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173007">
            <a:off x="278906" y="2413630"/>
            <a:ext cx="1259444" cy="8904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78A4D8-A180-1156-0EB8-3B865F989ED0}"/>
              </a:ext>
            </a:extLst>
          </p:cNvPr>
          <p:cNvSpPr txBox="1"/>
          <p:nvPr/>
        </p:nvSpPr>
        <p:spPr>
          <a:xfrm>
            <a:off x="12467720" y="2063740"/>
            <a:ext cx="3442492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Montserrat" panose="00000500000000000000" pitchFamily="2" charset="0"/>
              </a:rPr>
              <a:t>Water</a:t>
            </a:r>
          </a:p>
          <a:p>
            <a:pPr algn="ctr"/>
            <a:r>
              <a:rPr lang="en-US" sz="1500" dirty="0">
                <a:latin typeface="Montserrat" panose="00000500000000000000" pitchFamily="2" charset="0"/>
              </a:rPr>
              <a:t>192 of 237 filled   </a:t>
            </a:r>
          </a:p>
          <a:p>
            <a:pPr algn="ctr"/>
            <a:r>
              <a:rPr lang="en-US" sz="1500" b="1" dirty="0">
                <a:latin typeface="Montserrat" panose="00000500000000000000" pitchFamily="2" charset="0"/>
              </a:rPr>
              <a:t>**45 open spots</a:t>
            </a:r>
          </a:p>
          <a:p>
            <a:endParaRPr lang="en-US" sz="1500" dirty="0">
              <a:latin typeface="Montserrat" panose="00000500000000000000" pitchFamily="2" charset="0"/>
            </a:endParaRPr>
          </a:p>
          <a:p>
            <a:pPr algn="ctr"/>
            <a:r>
              <a:rPr lang="en-US" sz="1500" b="1" dirty="0">
                <a:latin typeface="Montserrat" panose="00000500000000000000" pitchFamily="2" charset="0"/>
              </a:rPr>
              <a:t>Wastewater</a:t>
            </a:r>
          </a:p>
          <a:p>
            <a:pPr algn="ctr"/>
            <a:r>
              <a:rPr lang="en-US" sz="1500" dirty="0">
                <a:latin typeface="Montserrat" panose="00000500000000000000" pitchFamily="2" charset="0"/>
              </a:rPr>
              <a:t>106 of 175 filled   </a:t>
            </a:r>
          </a:p>
          <a:p>
            <a:pPr algn="ctr"/>
            <a:r>
              <a:rPr lang="en-US" sz="1500" b="1" dirty="0">
                <a:latin typeface="Montserrat" panose="00000500000000000000" pitchFamily="2" charset="0"/>
              </a:rPr>
              <a:t>**69 open spots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6148F3-FEB8-C82A-D0DC-3349F036ACE7}"/>
              </a:ext>
            </a:extLst>
          </p:cNvPr>
          <p:cNvSpPr txBox="1"/>
          <p:nvPr/>
        </p:nvSpPr>
        <p:spPr>
          <a:xfrm>
            <a:off x="12537641" y="4786121"/>
            <a:ext cx="344249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Montserrat" panose="00000500000000000000" pitchFamily="2" charset="0"/>
              </a:rPr>
              <a:t>$52,242</a:t>
            </a:r>
          </a:p>
          <a:p>
            <a:pPr algn="ctr"/>
            <a:r>
              <a:rPr lang="en-US" sz="1500" b="1" dirty="0">
                <a:latin typeface="Montserrat" panose="00000500000000000000" pitchFamily="2" charset="0"/>
              </a:rPr>
              <a:t>worth of assistance to CCWD customers</a:t>
            </a:r>
          </a:p>
          <a:p>
            <a:pPr algn="ctr"/>
            <a:r>
              <a:rPr lang="en-US" sz="1500" dirty="0">
                <a:latin typeface="Montserrat" panose="00000500000000000000" pitchFamily="2" charset="0"/>
              </a:rPr>
              <a:t>64 accounts assisted</a:t>
            </a:r>
          </a:p>
          <a:p>
            <a:pPr algn="ctr"/>
            <a:endParaRPr lang="en-US" sz="1500" b="1" dirty="0">
              <a:latin typeface="Montserrat" panose="00000500000000000000" pitchFamily="2" charset="0"/>
            </a:endParaRPr>
          </a:p>
        </p:txBody>
      </p:sp>
      <p:pic>
        <p:nvPicPr>
          <p:cNvPr id="30" name="Graphic 29" descr="Handshake with solid fill">
            <a:extLst>
              <a:ext uri="{FF2B5EF4-FFF2-40B4-BE49-F238E27FC236}">
                <a16:creationId xmlns:a16="http://schemas.microsoft.com/office/drawing/2014/main" id="{7DB8872D-B99E-950D-F7FB-ACFE4D4671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2736" y="1867731"/>
            <a:ext cx="914400" cy="914400"/>
          </a:xfrm>
          <a:prstGeom prst="rect">
            <a:avLst/>
          </a:prstGeom>
        </p:spPr>
      </p:pic>
      <p:pic>
        <p:nvPicPr>
          <p:cNvPr id="37" name="Graphic 36" descr="Cheers outline">
            <a:extLst>
              <a:ext uri="{FF2B5EF4-FFF2-40B4-BE49-F238E27FC236}">
                <a16:creationId xmlns:a16="http://schemas.microsoft.com/office/drawing/2014/main" id="{E44548DC-ED87-1D1E-9D55-B489F4506B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32736" y="4686299"/>
            <a:ext cx="914400" cy="914400"/>
          </a:xfrm>
          <a:prstGeom prst="rect">
            <a:avLst/>
          </a:prstGeom>
        </p:spPr>
      </p:pic>
      <p:pic>
        <p:nvPicPr>
          <p:cNvPr id="41" name="Graphic 40" descr="Good Idea with solid fill">
            <a:extLst>
              <a:ext uri="{FF2B5EF4-FFF2-40B4-BE49-F238E27FC236}">
                <a16:creationId xmlns:a16="http://schemas.microsoft.com/office/drawing/2014/main" id="{AB692AC6-119A-8EAA-5CEC-12F7982E6F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32736" y="7551662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C08CE4-7172-E204-0CAD-50BE8AF8BFEF}"/>
              </a:ext>
            </a:extLst>
          </p:cNvPr>
          <p:cNvSpPr txBox="1"/>
          <p:nvPr/>
        </p:nvSpPr>
        <p:spPr>
          <a:xfrm>
            <a:off x="3014262" y="5826518"/>
            <a:ext cx="3414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PROGRAM RENEWED!</a:t>
            </a:r>
            <a:endParaRPr lang="en-US" sz="3200" b="1" dirty="0">
              <a:solidFill>
                <a:srgbClr val="FF0000"/>
              </a:solidFill>
              <a:latin typeface="Baguet Scrip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6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1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24600" y="539009"/>
            <a:ext cx="11849100" cy="9208981"/>
            <a:chOff x="-3149600" y="0"/>
            <a:chExt cx="152908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6" t="162" r="15292" b="-162"/>
            <a:stretch/>
          </p:blipFill>
          <p:spPr>
            <a:xfrm>
              <a:off x="-3149600" y="0"/>
              <a:ext cx="15290800" cy="13716000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  <p:grpSp>
        <p:nvGrpSpPr>
          <p:cNvPr id="4" name="Group 4"/>
          <p:cNvGrpSpPr/>
          <p:nvPr/>
        </p:nvGrpSpPr>
        <p:grpSpPr>
          <a:xfrm rot="-5400000">
            <a:off x="141898" y="936121"/>
            <a:ext cx="463032" cy="746828"/>
            <a:chOff x="0" y="0"/>
            <a:chExt cx="1957267" cy="31568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7267" cy="3156888"/>
            </a:xfrm>
            <a:custGeom>
              <a:avLst/>
              <a:gdLst/>
              <a:ahLst/>
              <a:cxnLst/>
              <a:rect l="l" t="t" r="r" b="b"/>
              <a:pathLst>
                <a:path w="1957267" h="3156888">
                  <a:moveTo>
                    <a:pt x="0" y="0"/>
                  </a:moveTo>
                  <a:lnTo>
                    <a:pt x="1957267" y="0"/>
                  </a:lnTo>
                  <a:lnTo>
                    <a:pt x="1957267" y="3156888"/>
                  </a:lnTo>
                  <a:lnTo>
                    <a:pt x="0" y="3156888"/>
                  </a:lnTo>
                  <a:close/>
                </a:path>
              </a:pathLst>
            </a:custGeom>
            <a:solidFill>
              <a:srgbClr val="F8B90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48822" y="1172794"/>
            <a:ext cx="292836" cy="2928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84928" y="6286500"/>
            <a:ext cx="12344538" cy="2241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49"/>
              </a:lnSpc>
            </a:pPr>
            <a:r>
              <a:rPr lang="en-US" sz="20000" dirty="0">
                <a:ln w="38100">
                  <a:solidFill>
                    <a:srgbClr val="F8B908"/>
                  </a:solidFill>
                </a:ln>
                <a:solidFill>
                  <a:srgbClr val="F8B908"/>
                </a:solidFill>
                <a:latin typeface="Baguet Script" panose="00000500000000000000" pitchFamily="2" charset="0"/>
              </a:rPr>
              <a:t>Thank You</a:t>
            </a:r>
          </a:p>
        </p:txBody>
      </p:sp>
      <p:pic>
        <p:nvPicPr>
          <p:cNvPr id="9" name="Picture 8" descr="A logo of a water district&#10;&#10;Description automatically generated">
            <a:extLst>
              <a:ext uri="{FF2B5EF4-FFF2-40B4-BE49-F238E27FC236}">
                <a16:creationId xmlns:a16="http://schemas.microsoft.com/office/drawing/2014/main" id="{195E5071-EA34-A710-F2E4-9BE667E338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t="18004" r="22081" b="28105"/>
          <a:stretch/>
        </p:blipFill>
        <p:spPr>
          <a:xfrm>
            <a:off x="746828" y="338570"/>
            <a:ext cx="2020290" cy="19612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526</Words>
  <Application>Microsoft Office PowerPoint</Application>
  <PresentationFormat>Custom</PresentationFormat>
  <Paragraphs>151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Bernard MT Condensed</vt:lpstr>
      <vt:lpstr>Montserrat Semi-Bold Bold</vt:lpstr>
      <vt:lpstr>Wingdings</vt:lpstr>
      <vt:lpstr>Baguet Script</vt:lpstr>
      <vt:lpstr>Montserrat</vt:lpstr>
      <vt:lpstr>Kollektif Bold</vt:lpstr>
      <vt:lpstr>Kollektif</vt:lpstr>
      <vt:lpstr>Modern Love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Customer Service Update</dc:title>
  <dc:creator>Kelly Richards</dc:creator>
  <cp:lastModifiedBy>Kelly Richards</cp:lastModifiedBy>
  <cp:revision>5</cp:revision>
  <cp:lastPrinted>2023-10-31T19:47:54Z</cp:lastPrinted>
  <dcterms:created xsi:type="dcterms:W3CDTF">2006-08-16T00:00:00Z</dcterms:created>
  <dcterms:modified xsi:type="dcterms:W3CDTF">2024-01-04T19:29:38Z</dcterms:modified>
  <dc:identifier>DAFaNxYotr4</dc:identifier>
</cp:coreProperties>
</file>