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79" r:id="rId3"/>
    <p:sldId id="421" r:id="rId4"/>
    <p:sldId id="291" r:id="rId5"/>
    <p:sldId id="322" r:id="rId6"/>
    <p:sldId id="422" r:id="rId7"/>
    <p:sldId id="412" r:id="rId8"/>
    <p:sldId id="420" r:id="rId9"/>
    <p:sldId id="413" r:id="rId10"/>
    <p:sldId id="414" r:id="rId11"/>
    <p:sldId id="415" r:id="rId12"/>
    <p:sldId id="416" r:id="rId13"/>
    <p:sldId id="418" r:id="rId14"/>
    <p:sldId id="419" r:id="rId15"/>
    <p:sldId id="409" r:id="rId16"/>
    <p:sldId id="423" r:id="rId17"/>
    <p:sldId id="400" r:id="rId18"/>
    <p:sldId id="398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433" autoAdjust="0"/>
  </p:normalViewPr>
  <p:slideViewPr>
    <p:cSldViewPr>
      <p:cViewPr varScale="1">
        <p:scale>
          <a:sx n="56" d="100"/>
          <a:sy n="56" d="100"/>
        </p:scale>
        <p:origin x="136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5D7D-21C5-4356-A89D-4F655905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F76A0-D493-4AF9-A325-89FAC05B7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DA0B-8002-4137-9687-4C972A5B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D58F0-E7D7-467F-B948-698E4932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F391-159D-40B0-9550-D3B623F0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63D0-D66F-447F-A79E-57D9CDCB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37C4-FD4E-409A-8A54-390659C8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9B74-36D7-4E15-AA4C-E14EFFBD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15E6-371A-4B81-92BB-D3EF2AFA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EE1F-A591-4A3D-8366-997B073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3CB4-F312-473C-8795-42970429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FA50B-A43D-4948-AE97-536C07DE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102A-2D47-4D27-B6B1-92ECD5C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1295-256C-484E-B462-C0244F6A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65CB2-D870-48C3-9B5D-544A4A40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BA09-FB8D-43A1-856F-42F6C25A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A9F0-3A7B-43B4-9091-50C7B1418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0CDB3-4D21-4C81-9ACF-706601E3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1C418-B961-4C34-BD69-2E8A04E1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1236C-DEF4-45D7-AA84-AE4D7109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8451A-F90A-4ACA-816F-A5DF85F9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F01C-21A7-4B4F-9C97-55620D47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694DA-59EA-4178-8954-168F24F1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34ADD-88AA-4CB1-B480-F4E4F68E6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3C667-8114-4523-87D0-64456DABC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0DC7F-86C0-442C-A014-AA064EBD9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10519-CE69-434A-B7EF-188850A7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E4415-E720-4386-80EB-DC488B69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09A2A-838F-4B74-8940-D71C8C59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55F9-21B8-46F9-B686-317A13E6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5F0C7-E90B-4661-8D72-DC66B44A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B8968-95F3-4620-82B3-57FA7213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F2BB5-A07C-4136-A4B0-B136188A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boat&#10;&#10;Description automatically generated">
            <a:extLst>
              <a:ext uri="{FF2B5EF4-FFF2-40B4-BE49-F238E27FC236}">
                <a16:creationId xmlns:a16="http://schemas.microsoft.com/office/drawing/2014/main" id="{82EED3B9-27F1-47FB-9FFF-2D1996C1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water, boat&#10;&#10;Description automatically generated">
            <a:extLst>
              <a:ext uri="{FF2B5EF4-FFF2-40B4-BE49-F238E27FC236}">
                <a16:creationId xmlns:a16="http://schemas.microsoft.com/office/drawing/2014/main" id="{1AB192BA-E62A-4CC3-89B0-19D168F20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8221-A3DC-4EA7-BDCC-3B09F3D0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C2D6-993D-4656-BD11-14F05336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8E830-3FA9-4DF1-B54B-76301E2D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7C26A-5FA4-4434-9E79-E347D222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EB7C9-57A8-45B2-9CFA-0DC10E9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EBAC2-9263-4B9D-97C4-189C649F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A343-2817-477A-B28C-A726AC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1A069-24AB-4CA1-A20B-CA00E8BB7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49590-447A-485D-A7CE-2E85CB1C3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7D7D3-00E4-4177-BDB6-4F68ED23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C4BD3-7508-421C-9489-8C39A688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95AA-9E35-4747-9BB8-C46667A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4DA6-6285-49B0-A9B2-CF8AD179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BE42F-950A-4D83-AD91-88705264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305E9-1520-45D6-B467-77FE582B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D58A2-F041-4E38-84DF-6EA7995B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D7B6E-1A6E-4F9E-963A-382FBABA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0AC38-86AC-40CB-857F-6038D0733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8EA6C-171C-46D0-A785-12DA0BC2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744D-739F-4F55-BC7B-DBE37FFB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25AC8-385E-45BB-9A60-FA2A4077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2AAA-5D57-4545-A422-469E6686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5C9E-0280-4DD7-A1D6-7842E87C75E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86D4-69BD-44D3-A064-4BBC7804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F8E0D-1CE7-4DC3-A3CC-D15E990C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59A98-3A25-477F-9144-A68A5DC3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A8C9C-2FE4-4C2F-8866-E1AD56412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2B13-63C4-41B4-8ACA-C0BC68B34A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1262-3D6C-408C-B3E3-4E4AC6850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0021-E48F-4927-AB2F-B554412A5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A67D-56AF-4773-BE4A-8E6FCC58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Year-End Legislative Report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October 22,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B595E-1B67-C5F5-F3BA-319BF92A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050"/>
            <a:ext cx="8325653" cy="186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BB9C0-E9E0-F4F4-F409-C13B6D561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19" y="-6813"/>
            <a:ext cx="2042381" cy="20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pPr lvl="0"/>
            <a:endParaRPr lang="en-US" sz="1700"/>
          </a:p>
          <a:p>
            <a:endParaRPr lang="en-US" sz="1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A2158-C07E-86FE-FA98-A5533A56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63579"/>
            <a:ext cx="6781800" cy="18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5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pPr lvl="0"/>
            <a:endParaRPr lang="en-US" sz="1700"/>
          </a:p>
          <a:p>
            <a:endParaRPr lang="en-US" sz="1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6282D-6A8E-7A30-F2F0-28921664E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199"/>
            <a:ext cx="6629400" cy="16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pPr lvl="0"/>
            <a:endParaRPr lang="en-US" sz="1700"/>
          </a:p>
          <a:p>
            <a:endParaRPr lang="en-US" sz="1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0A6A02-9F38-4ACE-28A1-57EB6BF5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00002"/>
            <a:ext cx="6705600" cy="20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pPr lvl="0"/>
            <a:endParaRPr lang="en-US" sz="1700"/>
          </a:p>
          <a:p>
            <a:endParaRPr lang="en-US" sz="1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52D1E-9268-07F7-6B67-0FAADDFC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81" y="1210955"/>
            <a:ext cx="6642440" cy="19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599"/>
            <a:ext cx="7772400" cy="1237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New Laws of 2025 Series</a:t>
            </a:r>
          </a:p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CSDA </a:t>
            </a:r>
            <a:r>
              <a:rPr lang="en-US" sz="3600" b="1" i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eNews</a:t>
            </a:r>
            <a:endParaRPr lang="en-US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Running October 15 – December 31, 2024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Use by Public Officials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Vacant Positions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Brown Act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 218 Fees and Charges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Development Related Fees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 Thresholds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Employment Laws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Employee Leave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Retirement Laws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8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599"/>
            <a:ext cx="7772400" cy="1237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Join CSDA’s Expert Feedback Teams</a:t>
            </a:r>
            <a:endParaRPr lang="en-US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 &amp; Disaster Preparedness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Governance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Human Resources &amp; Personnel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 Works, Facilities, and State Infrastructure Investment &amp; Partnership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Local Revenue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csda.net/get-involved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8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599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Annual Legislative Conference</a:t>
            </a:r>
          </a:p>
          <a:p>
            <a:pPr algn="ctr"/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195BB-5E23-A77B-8519-48A69733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272"/>
            <a:ext cx="9144000" cy="2909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552C9-9AB5-87B2-8F9B-6A3E7278E2F7}"/>
              </a:ext>
            </a:extLst>
          </p:cNvPr>
          <p:cNvSpPr txBox="1"/>
          <p:nvPr/>
        </p:nvSpPr>
        <p:spPr>
          <a:xfrm>
            <a:off x="2286000" y="5325586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LegislativeDays.csda.net</a:t>
            </a:r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599"/>
            <a:ext cx="7772400" cy="103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Public Affairs Field Coordinators</a:t>
            </a:r>
            <a:endParaRPr lang="en-US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Christopher Norden	         Dane Wadle	                    Colleen Haley</a:t>
            </a: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Northern Network	         Sierra Network	                    Bay Area Network</a:t>
            </a: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		 	</a:t>
            </a: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Erasmo Viveros	        Richelle Noroyan	                     Chris Palmer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Central Network	        Coastal Network	                    Southern Network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0A6144-C871-4E1D-A071-A99D59A76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20" y="1462873"/>
            <a:ext cx="1143000" cy="17145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61516C-B6BC-43F2-B8B9-E131B9E70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71" y="1462873"/>
            <a:ext cx="1176330" cy="17145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F075F6-A3C2-46BC-AD9B-AC8655205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3806221"/>
            <a:ext cx="1153579" cy="1730369"/>
          </a:xfrm>
          <a:prstGeom prst="rect">
            <a:avLst/>
          </a:prstGeom>
        </p:spPr>
      </p:pic>
      <p:pic>
        <p:nvPicPr>
          <p:cNvPr id="8" name="Picture 7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5A8429D5-F1A4-42E7-9C87-AEFCB95E0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78" y="1443038"/>
            <a:ext cx="1153580" cy="1730370"/>
          </a:xfrm>
          <a:prstGeom prst="rect">
            <a:avLst/>
          </a:prstGeom>
        </p:spPr>
      </p:pic>
      <p:pic>
        <p:nvPicPr>
          <p:cNvPr id="4" name="Picture 2" descr="Erasmo Viveros">
            <a:extLst>
              <a:ext uri="{FF2B5EF4-FFF2-40B4-BE49-F238E27FC236}">
                <a16:creationId xmlns:a16="http://schemas.microsoft.com/office/drawing/2014/main" id="{C8B9259D-4FF7-F6B6-D55A-8B79CBD3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40" y="3806220"/>
            <a:ext cx="1153579" cy="17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helle Noroyan">
            <a:extLst>
              <a:ext uri="{FF2B5EF4-FFF2-40B4-BE49-F238E27FC236}">
                <a16:creationId xmlns:a16="http://schemas.microsoft.com/office/drawing/2014/main" id="{231D4F60-640F-5CB4-0D64-B453C876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65" y="3810392"/>
            <a:ext cx="1153579" cy="17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5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CFFAC-60F3-4632-8567-2465E5022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5" y="857257"/>
            <a:ext cx="9143985" cy="5143493"/>
          </a:xfrm>
          <a:noFill/>
        </p:spPr>
      </p:pic>
    </p:spTree>
    <p:extLst>
      <p:ext uri="{BB962C8B-B14F-4D97-AF65-F5344CB8AC3E}">
        <p14:creationId xmlns:p14="http://schemas.microsoft.com/office/powerpoint/2010/main" val="395990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752600"/>
            <a:ext cx="7620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Uniting the voice of California’s </a:t>
            </a:r>
          </a:p>
          <a:p>
            <a:pPr algn="ctr"/>
            <a:r>
              <a:rPr lang="en-US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2,000 special districts </a:t>
            </a:r>
          </a:p>
          <a:p>
            <a:pPr algn="ctr"/>
            <a:r>
              <a:rPr lang="en-US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the communities they serve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 and Disaster Preparedness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Human Resources and Personnel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 Works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Local Revenue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91EA2-2617-CF67-4C4F-51E75043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-4771"/>
            <a:ext cx="5867400" cy="1292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E5132-7306-9481-98B3-F6B0A7F2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10"/>
            <a:ext cx="3210729" cy="1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0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F3855-30A1-7561-CB05-3A8F4025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075"/>
            <a:ext cx="9144000" cy="1800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D51C2-D205-512E-D503-58AFEA423DA1}"/>
              </a:ext>
            </a:extLst>
          </p:cNvPr>
          <p:cNvSpPr txBox="1"/>
          <p:nvPr/>
        </p:nvSpPr>
        <p:spPr>
          <a:xfrm>
            <a:off x="2286000" y="5325586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csda.net/</a:t>
            </a:r>
            <a:r>
              <a:rPr lang="en-US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GrantAccessibility</a:t>
            </a:r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9FE540F2-2899-CACF-B2F6-8070F546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16" y="2439590"/>
            <a:ext cx="2603897" cy="2577108"/>
          </a:xfrm>
          <a:prstGeom prst="rect">
            <a:avLst/>
          </a:prstGeom>
        </p:spPr>
      </p:pic>
      <p:pic>
        <p:nvPicPr>
          <p:cNvPr id="3" name="Picture 2" descr="A collage of images of people and a child&#10;&#10;Description automatically generated">
            <a:extLst>
              <a:ext uri="{FF2B5EF4-FFF2-40B4-BE49-F238E27FC236}">
                <a16:creationId xmlns:a16="http://schemas.microsoft.com/office/drawing/2014/main" id="{8160E258-86D5-B95B-72A4-63C7C0C4E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15" y="2494955"/>
            <a:ext cx="3814763" cy="24574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366AA-54D6-06ED-D624-AD4C4B72DDCF}"/>
              </a:ext>
            </a:extLst>
          </p:cNvPr>
          <p:cNvSpPr txBox="1">
            <a:spLocks/>
          </p:cNvSpPr>
          <p:nvPr/>
        </p:nvSpPr>
        <p:spPr>
          <a:xfrm>
            <a:off x="1219702" y="1101663"/>
            <a:ext cx="6704597" cy="745629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002060"/>
                </a:solidFill>
                <a:latin typeface="Abadi"/>
                <a:cs typeface="Arial"/>
              </a:rPr>
              <a:t>CALL TO </a:t>
            </a:r>
            <a:r>
              <a:rPr lang="en-US" sz="2700" b="1" i="1" dirty="0">
                <a:solidFill>
                  <a:srgbClr val="002060"/>
                </a:solidFill>
                <a:latin typeface="Abadi"/>
                <a:cs typeface="Arial"/>
              </a:rPr>
              <a:t>ACTION</a:t>
            </a: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Abadi"/>
                <a:cs typeface="Arial"/>
              </a:rPr>
              <a:t>Special District Grant Accessibility Act</a:t>
            </a:r>
            <a:endParaRPr lang="en-US" sz="2700" dirty="0">
              <a:solidFill>
                <a:srgbClr val="002060"/>
              </a:solidFill>
              <a:latin typeface="Abadi"/>
              <a:ea typeface="Calibri"/>
              <a:cs typeface="Calibri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Abadi"/>
                <a:cs typeface="Arial"/>
              </a:rPr>
              <a:t>Digital Toolkit</a:t>
            </a:r>
            <a:endParaRPr lang="en-US" sz="2700" dirty="0">
              <a:solidFill>
                <a:srgbClr val="002060"/>
              </a:solidFill>
              <a:latin typeface="Abad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4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599"/>
            <a:ext cx="7772400" cy="93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Fix Our Forests Act</a:t>
            </a:r>
          </a:p>
          <a:p>
            <a:pPr algn="ctr"/>
            <a:r>
              <a:rPr lang="en-US" sz="3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H.R. 8790</a:t>
            </a:r>
            <a:endParaRPr lang="en-US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Expedite environmental reviews, limit frivolous lawsuits, and increase restoration projects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Amendment requested by NSDC and submitted by Rep. John Garamendi makes clear special districts are explicitly included and expands Good Neighbor Authority to special districts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Passed House 268-151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U.S. Senate, facing opposition from Biden Admin.</a:t>
            </a: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9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DFE82-7D08-E147-0238-7092C3D8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536"/>
            <a:ext cx="9144000" cy="3801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F7EC7-99FE-12F0-9EF8-4198985AB91B}"/>
              </a:ext>
            </a:extLst>
          </p:cNvPr>
          <p:cNvSpPr txBox="1"/>
          <p:nvPr/>
        </p:nvSpPr>
        <p:spPr>
          <a:xfrm>
            <a:off x="2286000" y="5258132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csda.net/</a:t>
            </a:r>
            <a:r>
              <a:rPr lang="en-US" sz="18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VoterLimitations</a:t>
            </a:r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F7EC7-99FE-12F0-9EF8-4198985AB91B}"/>
              </a:ext>
            </a:extLst>
          </p:cNvPr>
          <p:cNvSpPr txBox="1"/>
          <p:nvPr/>
        </p:nvSpPr>
        <p:spPr>
          <a:xfrm>
            <a:off x="2286000" y="5258132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csda.net/</a:t>
            </a:r>
            <a:r>
              <a:rPr lang="en-US" sz="18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VoterLimitations</a:t>
            </a:r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 group of people standing in front of signs&#10;&#10;Description automatically generated">
            <a:extLst>
              <a:ext uri="{FF2B5EF4-FFF2-40B4-BE49-F238E27FC236}">
                <a16:creationId xmlns:a16="http://schemas.microsoft.com/office/drawing/2014/main" id="{5A8F3BDD-260A-9E26-211E-C6EA9EF2E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60437"/>
            <a:ext cx="4724400" cy="35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0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73AFF-DFCE-F3BF-6A35-C5C45E01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101"/>
            <a:ext cx="2438400" cy="5434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D179C8-6610-87FF-DC4F-03433747F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150897"/>
            <a:ext cx="6661638" cy="41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313FA-7E2C-04BC-325C-17CB277F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98819"/>
            <a:ext cx="6898759" cy="20172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pPr lvl="0"/>
            <a:endParaRPr lang="en-US" sz="1700"/>
          </a:p>
          <a:p>
            <a:endParaRPr lang="en-US" sz="1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6"/>
          <a:stretch/>
        </p:blipFill>
        <p:spPr>
          <a:xfrm>
            <a:off x="0" y="6123214"/>
            <a:ext cx="9144000" cy="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LD" id="{0A6C5A14-C7B2-4B0D-90CF-7F9907550C1E}" vid="{53CE80A5-65F7-4208-9F7F-DCD409DE5C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18653</TotalTime>
  <Words>255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Wingdings</vt:lpstr>
      <vt:lpstr>Office Theme</vt:lpstr>
      <vt:lpstr>SDLD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Holzem</dc:creator>
  <cp:lastModifiedBy>Dane Wadle</cp:lastModifiedBy>
  <cp:revision>232</cp:revision>
  <dcterms:created xsi:type="dcterms:W3CDTF">2013-10-07T21:44:50Z</dcterms:created>
  <dcterms:modified xsi:type="dcterms:W3CDTF">2024-10-22T18:57:47Z</dcterms:modified>
</cp:coreProperties>
</file>