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2" r:id="rId6"/>
    <p:sldId id="289" r:id="rId7"/>
    <p:sldId id="260" r:id="rId8"/>
    <p:sldId id="268" r:id="rId9"/>
    <p:sldId id="269" r:id="rId10"/>
    <p:sldId id="290" r:id="rId11"/>
    <p:sldId id="270" r:id="rId12"/>
    <p:sldId id="274" r:id="rId13"/>
    <p:sldId id="267" r:id="rId14"/>
    <p:sldId id="266" r:id="rId15"/>
    <p:sldId id="275" r:id="rId16"/>
    <p:sldId id="271" r:id="rId17"/>
    <p:sldId id="286" r:id="rId18"/>
    <p:sldId id="285" r:id="rId19"/>
    <p:sldId id="287" r:id="rId20"/>
    <p:sldId id="283" r:id="rId21"/>
    <p:sldId id="281" r:id="rId22"/>
    <p:sldId id="280" r:id="rId23"/>
    <p:sldId id="278" r:id="rId24"/>
    <p:sldId id="277" r:id="rId25"/>
    <p:sldId id="288" r:id="rId26"/>
    <p:sldId id="261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54EFE-4A88-4A52-A5F6-9AC7C19B3D08}" v="59" dt="2024-10-29T18:47:46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2" autoAdjust="0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9A7646-64A1-4BED-BA0B-77C27DE51A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BEFC0-5AA8-4302-B8B2-9ACD77A2E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82F98B-3DC8-431B-BBBF-B7C2B94E73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656EA-4150-44D1-821F-53CA0DBA1A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84F06-C917-4D16-B46F-633E54CA49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1F4691-38BC-4357-BA2E-AC7731A10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0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7300D2-6E0D-49B5-9AB1-C6683F5C846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025FD9-6782-4777-BD37-B8EEBEF1E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1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35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7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68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9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37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83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74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84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43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83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71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0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79CCC-06AE-C685-4E61-7953AF3D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94977-AED2-9B58-9B56-15297DB25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B579F-97D8-598D-EECB-39BC32EF1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A5B52-9054-9B57-7BB7-3AE606B11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2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9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DF48-89C3-449D-5712-4D103B4C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89B92-210A-CD25-8E99-ECBB0ED8F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10D57E-F16C-43CD-689B-D0AFCF050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6124A-4E90-3C0C-570B-BF1DCAC88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0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5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8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2708D-223D-B9F2-335B-4EA5820CD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96853-6E3E-90BC-F761-F18A5CA20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D21AA-B20E-E8AA-4837-943477B36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C0BE7-A8E3-FCF3-1653-E7344DC34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2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33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1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792" y="3971924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616" y="3971925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0240" y="3971924"/>
            <a:ext cx="2458230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69841E-71E7-4F51-8E6F-5E8A5E37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r="14540" b="12500"/>
          <a:stretch/>
        </p:blipFill>
        <p:spPr>
          <a:xfrm>
            <a:off x="0" y="0"/>
            <a:ext cx="12191999" cy="80247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4B067E-A161-4B29-A8FA-FEEB1944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97" y="1414982"/>
            <a:ext cx="4171140" cy="3255264"/>
          </a:xfrm>
        </p:spPr>
        <p:txBody>
          <a:bodyPr>
            <a:normAutofit/>
          </a:bodyPr>
          <a:lstStyle/>
          <a:p>
            <a:r>
              <a:rPr lang="en-US" sz="4800" dirty="0"/>
              <a:t>CCWD ENGINEERING COMMITTEE CIP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227" y="4585075"/>
            <a:ext cx="3685070" cy="914400"/>
          </a:xfrm>
        </p:spPr>
        <p:txBody>
          <a:bodyPr>
            <a:normAutofit/>
          </a:bodyPr>
          <a:lstStyle/>
          <a:p>
            <a:r>
              <a:rPr lang="en-US" dirty="0"/>
              <a:t>10/29/24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0C741F-0826-4AB6-A92E-AB4EB502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518" y="-176553"/>
            <a:ext cx="4998963" cy="1255469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West Point and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Wilseyville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Wastewater Consolidation Project </a:t>
            </a:r>
            <a:endParaRPr lang="en-US" sz="2400" dirty="0"/>
          </a:p>
        </p:txBody>
      </p:sp>
      <p:pic>
        <p:nvPicPr>
          <p:cNvPr id="4" name="Picture 3" descr="A building with a roof and a field of grass&#10;&#10;Description automatically generated">
            <a:extLst>
              <a:ext uri="{FF2B5EF4-FFF2-40B4-BE49-F238E27FC236}">
                <a16:creationId xmlns:a16="http://schemas.microsoft.com/office/drawing/2014/main" id="{0366C908-0FFF-B1C7-AB3F-2FAE4133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22" t="15733" r="19491" b="31163"/>
          <a:stretch/>
        </p:blipFill>
        <p:spPr>
          <a:xfrm>
            <a:off x="6095998" y="959108"/>
            <a:ext cx="4152833" cy="5347586"/>
          </a:xfrm>
          <a:prstGeom prst="rect">
            <a:avLst/>
          </a:prstGeom>
        </p:spPr>
      </p:pic>
      <p:pic>
        <p:nvPicPr>
          <p:cNvPr id="6" name="Picture 5" descr="A concrete pool with a shadow&#10;&#10;Description automatically generated with medium confidence">
            <a:extLst>
              <a:ext uri="{FF2B5EF4-FFF2-40B4-BE49-F238E27FC236}">
                <a16:creationId xmlns:a16="http://schemas.microsoft.com/office/drawing/2014/main" id="{6D4CBC74-54E0-7EC6-F4BC-4ED9B4EF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173" y="959108"/>
            <a:ext cx="4010690" cy="53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9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178560-78C9-4CB5-BE46-05302CDA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04" b="12604"/>
          <a:stretch/>
        </p:blipFill>
        <p:spPr>
          <a:xfrm>
            <a:off x="-25866" y="0"/>
            <a:ext cx="1222577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9461EC9-A94F-4225-B526-5C862F340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92750-E12D-4995-ABCB-5BB84606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2" y="900902"/>
            <a:ext cx="3400669" cy="4601183"/>
          </a:xfrm>
        </p:spPr>
        <p:txBody>
          <a:bodyPr>
            <a:normAutofit/>
          </a:bodyPr>
          <a:lstStyle/>
          <a:p>
            <a:r>
              <a:rPr lang="en-US" dirty="0"/>
              <a:t>DESIGN PHASE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7160F7-FCB2-48B7-8BB8-BEFF45F6B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282B84-621E-4580-80B7-222118AE4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C74D8-A3BC-7B85-33C4-B6650948CD32}"/>
              </a:ext>
            </a:extLst>
          </p:cNvPr>
          <p:cNvSpPr txBox="1"/>
          <p:nvPr/>
        </p:nvSpPr>
        <p:spPr>
          <a:xfrm>
            <a:off x="4128860" y="1178379"/>
            <a:ext cx="7270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Ebbetts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Pass Hunters Raw Water Intake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Arnold Wastewater Secondary Clarifier Improvements Project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Sawmill Tank Management Program </a:t>
            </a:r>
          </a:p>
          <a:p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Wallace Tank Replacement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Copper Cove Wastewater Treatment Plant Tertiary Treatment Improvements and Facilities Plan (USACE Section 219 Project – Increment No. 1).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Copper Cove C Transmission Line &amp; Pump Station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2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178560-78C9-4CB5-BE46-05302CDA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04" b="12604"/>
          <a:stretch/>
        </p:blipFill>
        <p:spPr>
          <a:xfrm>
            <a:off x="-25866" y="0"/>
            <a:ext cx="1222577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9461EC9-A94F-4225-B526-5C862F340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92750-E12D-4995-ABCB-5BB84606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2" y="900902"/>
            <a:ext cx="3400669" cy="4601183"/>
          </a:xfrm>
        </p:spPr>
        <p:txBody>
          <a:bodyPr>
            <a:normAutofit/>
          </a:bodyPr>
          <a:lstStyle/>
          <a:p>
            <a:r>
              <a:rPr lang="en-US" dirty="0"/>
              <a:t>DESIGN PHASE</a:t>
            </a:r>
            <a:br>
              <a:rPr lang="en-US" dirty="0"/>
            </a:br>
            <a:r>
              <a:rPr lang="en-US" dirty="0"/>
              <a:t>Cont.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7160F7-FCB2-48B7-8BB8-BEFF45F6B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282B84-621E-4580-80B7-222118AE4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C74D8-A3BC-7B85-33C4-B6650948CD32}"/>
              </a:ext>
            </a:extLst>
          </p:cNvPr>
          <p:cNvSpPr txBox="1"/>
          <p:nvPr/>
        </p:nvSpPr>
        <p:spPr>
          <a:xfrm>
            <a:off x="4097110" y="1172029"/>
            <a:ext cx="7270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Lake Tulloch Intertie Project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Contenta </a:t>
            </a:r>
            <a:r>
              <a:rPr lang="fr-FR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Biolac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Clarifier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Huckleberry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Lift Station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West Point Water Supply Drought Project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6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655510" y="63880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Ebbetts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Pass Hunters Raw Water Intake Pumps 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45E865-30AD-E9A1-3157-2DF4E1D5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5" y="1587794"/>
            <a:ext cx="6205419" cy="3926959"/>
          </a:xfrm>
          <a:prstGeom prst="rect">
            <a:avLst/>
          </a:prstGeom>
        </p:spPr>
      </p:pic>
      <p:pic>
        <p:nvPicPr>
          <p:cNvPr id="3" name="Picture 2" descr="A wooden structure next to a tree&#10;&#10;Description automatically generated">
            <a:extLst>
              <a:ext uri="{FF2B5EF4-FFF2-40B4-BE49-F238E27FC236}">
                <a16:creationId xmlns:a16="http://schemas.microsoft.com/office/drawing/2014/main" id="{C88BAE2B-40C4-3C13-799B-3FEFCC0E2E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-439" b="48320"/>
          <a:stretch/>
        </p:blipFill>
        <p:spPr>
          <a:xfrm>
            <a:off x="6477572" y="1656738"/>
            <a:ext cx="5523042" cy="37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2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655510" y="63880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Arnold Wastewater Secondary Clarifier Improvements Project </a:t>
            </a:r>
            <a:endParaRPr lang="en-US" sz="2400" dirty="0"/>
          </a:p>
        </p:txBody>
      </p:sp>
      <p:pic>
        <p:nvPicPr>
          <p:cNvPr id="5126" name="Picture 6" descr="Image preview">
            <a:extLst>
              <a:ext uri="{FF2B5EF4-FFF2-40B4-BE49-F238E27FC236}">
                <a16:creationId xmlns:a16="http://schemas.microsoft.com/office/drawing/2014/main" id="{882A981E-EE5C-6A97-8829-F920D049C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92" y="1533525"/>
            <a:ext cx="6334125" cy="47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6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959322" y="0"/>
            <a:ext cx="5297865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Sawmill Tank Management Program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E1E57-2086-FA53-E46F-8397B91C3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10" y="1106388"/>
            <a:ext cx="4214784" cy="5523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7A4710-65F8-26EF-902E-793DB2D0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27" y="2009852"/>
            <a:ext cx="4935330" cy="37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3540347" y="0"/>
            <a:ext cx="4135815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Wallace Tank Replacement </a:t>
            </a:r>
            <a:endParaRPr lang="en-US" sz="2400" dirty="0"/>
          </a:p>
        </p:txBody>
      </p:sp>
      <p:pic>
        <p:nvPicPr>
          <p:cNvPr id="3" name="Picture 2" descr="A white tank with a tracto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89155BF-5764-C098-B2DE-59D75E81F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022" y="1255469"/>
            <a:ext cx="3891666" cy="518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17E8F2-57E1-92BE-4036-A85776BD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747" y="1255469"/>
            <a:ext cx="3945373" cy="52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7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655510" y="63880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Copper Cove Wastewater Treatment Plant Tertiary Treatment Improvements and Facilities Plan (USACE Section 219 Project – Increment No. 1)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4DE5D-7367-3465-BCDB-3D16CD55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57" y="1209001"/>
            <a:ext cx="8480446" cy="55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46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3046036" y="6730"/>
            <a:ext cx="496449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Copper Cove C Transmission Line &amp; Pump Station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7D9DC-40BE-6260-21E9-CB170587F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7" y="1644502"/>
            <a:ext cx="6581924" cy="4354248"/>
          </a:xfrm>
          <a:prstGeom prst="rect">
            <a:avLst/>
          </a:prstGeom>
        </p:spPr>
      </p:pic>
      <p:pic>
        <p:nvPicPr>
          <p:cNvPr id="4" name="Picture 3" descr="A group of men working on a pole&#10;&#10;Description automatically generated">
            <a:extLst>
              <a:ext uri="{FF2B5EF4-FFF2-40B4-BE49-F238E27FC236}">
                <a16:creationId xmlns:a16="http://schemas.microsoft.com/office/drawing/2014/main" id="{362518C7-ACE3-A6B5-DD63-81AF4CCEA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605" y="1690832"/>
            <a:ext cx="3196190" cy="42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4009756" y="-117782"/>
            <a:ext cx="417248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Lake Tulloch Intertie Project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B924E-0DA8-2439-1A97-ED23DA941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10" y="1020051"/>
            <a:ext cx="3907069" cy="5663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695F03-8F91-FE87-A964-0090A90D0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823" y="1020051"/>
            <a:ext cx="4337039" cy="56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5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178560-78C9-4CB5-BE46-05302CDA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6" t="23076" r="12049" b="17034"/>
          <a:stretch/>
        </p:blipFill>
        <p:spPr>
          <a:xfrm>
            <a:off x="0" y="0"/>
            <a:ext cx="12409909" cy="696128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9461EC9-A94F-4225-B526-5C862F340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92750-E12D-4995-ABCB-5BB84606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2" y="900902"/>
            <a:ext cx="3400669" cy="4601183"/>
          </a:xfrm>
        </p:spPr>
        <p:txBody>
          <a:bodyPr>
            <a:normAutofit/>
          </a:bodyPr>
          <a:lstStyle/>
          <a:p>
            <a:r>
              <a:rPr lang="en-US" dirty="0"/>
              <a:t>CONSTRUCTION PHASE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7160F7-FCB2-48B7-8BB8-BEFF45F6B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282B84-621E-4580-80B7-222118AE4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C74D8-A3BC-7B85-33C4-B6650948CD32}"/>
              </a:ext>
            </a:extLst>
          </p:cNvPr>
          <p:cNvSpPr txBox="1"/>
          <p:nvPr/>
        </p:nvSpPr>
        <p:spPr>
          <a:xfrm>
            <a:off x="3823487" y="1493333"/>
            <a:ext cx="74160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Copper Cove Lift Stations 6, 8, 15 &amp; 16 and Lift Stations 12 &amp; 13 Force Main Bypass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Copper Cove Water System Improvements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Jenny Lind Water System A-B Water Transmission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Jenny Lind Clearwell #2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West Point Water Supply Reliability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West Point and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Wilseyville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Wastewater Consolidation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1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3608010" y="0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La Contenta </a:t>
            </a:r>
            <a:r>
              <a:rPr lang="es-E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Biolac</a:t>
            </a:r>
            <a:r>
              <a:rPr lang="es-E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r>
              <a:rPr lang="es-E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Clarifier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D6C0A-0DB4-D859-011D-44724443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37" y="1088566"/>
            <a:ext cx="4252913" cy="54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1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4375754" y="0"/>
            <a:ext cx="3440490" cy="1090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Huckleberry Lift Station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D2DEE-ED8C-2924-C4EF-B612304A4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047" y="852872"/>
            <a:ext cx="8632154" cy="56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9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335F4-592C-966E-8688-25E60CF2D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F429F3D1-055A-C8A6-447E-4FC356B33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8A9805-4522-E36C-FB20-F27B367DE09D}"/>
              </a:ext>
            </a:extLst>
          </p:cNvPr>
          <p:cNvSpPr txBox="1">
            <a:spLocks/>
          </p:cNvSpPr>
          <p:nvPr/>
        </p:nvSpPr>
        <p:spPr>
          <a:xfrm>
            <a:off x="2985829" y="-92149"/>
            <a:ext cx="6220341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</a:rPr>
              <a:t>West Point Water Supply Drought Project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700C9-0541-D580-7BE7-11DA43BE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68" y="948919"/>
            <a:ext cx="9344572" cy="5843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83697-C551-0DFA-5A32-E9FC77932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02" y="6090206"/>
            <a:ext cx="739032" cy="651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8B814-DBCA-AF18-6035-5F37C8177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00" y="5681663"/>
            <a:ext cx="3505199" cy="295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B1D54-E02B-F19F-0462-8FD9CB49A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64" y="5781031"/>
            <a:ext cx="2091870" cy="2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8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7" t="4836" r="2052" b="6278"/>
          <a:stretch/>
        </p:blipFill>
        <p:spPr>
          <a:xfrm>
            <a:off x="0" y="2509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285B4-6AB4-67D9-08C2-4E4D8CDF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3C362B40-31BF-99A6-7627-E785E91BB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25EE2-6E10-5A92-AD3B-4431C719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80" y="5213733"/>
            <a:ext cx="3092311" cy="854212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Lift Stations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6</a:t>
            </a: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F7B02E-F0D5-D8F3-ACD9-3E5F82A2F70C}"/>
              </a:ext>
            </a:extLst>
          </p:cNvPr>
          <p:cNvSpPr txBox="1">
            <a:spLocks/>
          </p:cNvSpPr>
          <p:nvPr/>
        </p:nvSpPr>
        <p:spPr>
          <a:xfrm>
            <a:off x="2655510" y="63880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Copper Cove Lift Stations 6, 8, 15 &amp; 16 and Lift Stations 12 &amp; 13 Force Main Bypass Project 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604825-B62F-AFDC-596A-86B881126E70}"/>
              </a:ext>
            </a:extLst>
          </p:cNvPr>
          <p:cNvSpPr txBox="1">
            <a:spLocks/>
          </p:cNvSpPr>
          <p:nvPr/>
        </p:nvSpPr>
        <p:spPr>
          <a:xfrm>
            <a:off x="8103023" y="5162202"/>
            <a:ext cx="3092311" cy="85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Lift Stations 15</a:t>
            </a:r>
            <a:endParaRPr lang="en-US" sz="2400" dirty="0"/>
          </a:p>
        </p:txBody>
      </p:sp>
      <p:pic>
        <p:nvPicPr>
          <p:cNvPr id="4" name="Picture 3" descr="A road with a large white box&#10;&#10;Description automatically generated with medium confidence">
            <a:extLst>
              <a:ext uri="{FF2B5EF4-FFF2-40B4-BE49-F238E27FC236}">
                <a16:creationId xmlns:a16="http://schemas.microsoft.com/office/drawing/2014/main" id="{73863EBB-579A-086F-C41C-9D683CA70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27" y="1731038"/>
            <a:ext cx="6064616" cy="3411346"/>
          </a:xfrm>
          <a:prstGeom prst="rect">
            <a:avLst/>
          </a:prstGeom>
        </p:spPr>
      </p:pic>
      <p:pic>
        <p:nvPicPr>
          <p:cNvPr id="5" name="Picture 4" descr="A concrete surface with a pattern on it&#10;&#10;Description automatically generated with medium confidence">
            <a:extLst>
              <a:ext uri="{FF2B5EF4-FFF2-40B4-BE49-F238E27FC236}">
                <a16:creationId xmlns:a16="http://schemas.microsoft.com/office/drawing/2014/main" id="{1603A744-A0B3-29DF-58C0-727128F70D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87" t="7006" r="6774" b="9851"/>
          <a:stretch/>
        </p:blipFill>
        <p:spPr>
          <a:xfrm>
            <a:off x="6583746" y="1711220"/>
            <a:ext cx="5453427" cy="34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722" y="5170634"/>
            <a:ext cx="3092311" cy="854212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Lift Stations 8</a:t>
            </a: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507096" y="131518"/>
            <a:ext cx="7177807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Copper Cove Lift Stations 6, 8, 15 &amp; 16 and Lift Stations 12 &amp; 13 Force Main Bypass Project: Cont. 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7C5E97-99B7-943C-1859-12FC83854FA3}"/>
              </a:ext>
            </a:extLst>
          </p:cNvPr>
          <p:cNvSpPr txBox="1">
            <a:spLocks/>
          </p:cNvSpPr>
          <p:nvPr/>
        </p:nvSpPr>
        <p:spPr>
          <a:xfrm>
            <a:off x="1928429" y="5191246"/>
            <a:ext cx="2615799" cy="710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Lift Stations 18</a:t>
            </a:r>
            <a:endParaRPr lang="en-US" sz="2400" dirty="0"/>
          </a:p>
        </p:txBody>
      </p:sp>
      <p:pic>
        <p:nvPicPr>
          <p:cNvPr id="6" name="Picture 5" descr="A construction site with a person in orange overalls&#10;&#10;Description automatically generated">
            <a:extLst>
              <a:ext uri="{FF2B5EF4-FFF2-40B4-BE49-F238E27FC236}">
                <a16:creationId xmlns:a16="http://schemas.microsoft.com/office/drawing/2014/main" id="{923C4C4B-FA92-B5DD-61F6-F6524916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0" t="800" r="-3730" b="10265"/>
          <a:stretch/>
        </p:blipFill>
        <p:spPr>
          <a:xfrm>
            <a:off x="6583747" y="1628318"/>
            <a:ext cx="5040776" cy="3376256"/>
          </a:xfrm>
          <a:prstGeom prst="rect">
            <a:avLst/>
          </a:prstGeom>
        </p:spPr>
      </p:pic>
      <p:pic>
        <p:nvPicPr>
          <p:cNvPr id="9" name="Picture 8" descr="A road with rocks around it&#10;&#10;Description automatically generated">
            <a:extLst>
              <a:ext uri="{FF2B5EF4-FFF2-40B4-BE49-F238E27FC236}">
                <a16:creationId xmlns:a16="http://schemas.microsoft.com/office/drawing/2014/main" id="{8C742C60-F4BB-2EF6-EAC1-ECB969A9B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4" y="1628318"/>
            <a:ext cx="5999712" cy="33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6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516475" y="54560"/>
            <a:ext cx="715905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Copper Cove Water System Improvements Project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945AFB-2CE1-F0D9-892F-41C01A5B0677}"/>
              </a:ext>
            </a:extLst>
          </p:cNvPr>
          <p:cNvSpPr txBox="1">
            <a:spLocks/>
          </p:cNvSpPr>
          <p:nvPr/>
        </p:nvSpPr>
        <p:spPr>
          <a:xfrm>
            <a:off x="5330315" y="802250"/>
            <a:ext cx="5334003" cy="632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Tank B</a:t>
            </a:r>
            <a:endParaRPr lang="en-US" sz="2400" dirty="0"/>
          </a:p>
        </p:txBody>
      </p:sp>
      <p:pic>
        <p:nvPicPr>
          <p:cNvPr id="3" name="Picture 2" descr="A large round white tank&#10;&#10;Description automatically generated with medium confidence">
            <a:extLst>
              <a:ext uri="{FF2B5EF4-FFF2-40B4-BE49-F238E27FC236}">
                <a16:creationId xmlns:a16="http://schemas.microsoft.com/office/drawing/2014/main" id="{E32EA4F6-56C4-6724-EEDA-7B7D1D0C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02" y="1310029"/>
            <a:ext cx="3839900" cy="5119867"/>
          </a:xfrm>
          <a:prstGeom prst="rect">
            <a:avLst/>
          </a:prstGeom>
        </p:spPr>
      </p:pic>
      <p:pic>
        <p:nvPicPr>
          <p:cNvPr id="11" name="Picture 10" descr="A large metal container with a hole in the middle&#10;&#10;Description automatically generated">
            <a:extLst>
              <a:ext uri="{FF2B5EF4-FFF2-40B4-BE49-F238E27FC236}">
                <a16:creationId xmlns:a16="http://schemas.microsoft.com/office/drawing/2014/main" id="{B1C74DE4-B4A0-2FF1-95E1-617B712B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417" y="1310029"/>
            <a:ext cx="3839901" cy="51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742816" y="13151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Jenny Lind Water System A-B Water Transmission Pipeline  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F2573F-4BD8-C7CC-3074-746B24B3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705" y="1554891"/>
            <a:ext cx="3790747" cy="5054330"/>
          </a:xfrm>
          <a:prstGeom prst="rect">
            <a:avLst/>
          </a:prstGeom>
        </p:spPr>
      </p:pic>
      <p:pic>
        <p:nvPicPr>
          <p:cNvPr id="3" name="Picture 2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A7A6CAEE-5BED-D8C2-887F-0F8F58156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92" t="17109" r="8339"/>
          <a:stretch/>
        </p:blipFill>
        <p:spPr>
          <a:xfrm>
            <a:off x="6788157" y="1554889"/>
            <a:ext cx="3945242" cy="50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4446BC-3AE9-5BBE-68BB-5D1E430D9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9CCD7683-E5E1-83CE-0589-83D204632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6CE368-D931-603A-7AD1-15CAF08899DB}"/>
              </a:ext>
            </a:extLst>
          </p:cNvPr>
          <p:cNvSpPr txBox="1">
            <a:spLocks/>
          </p:cNvSpPr>
          <p:nvPr/>
        </p:nvSpPr>
        <p:spPr>
          <a:xfrm>
            <a:off x="2742816" y="13151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Jenny Lind Water System A-B Water Transmission Pipeline:  Cont.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3B9E0-FF30-D706-71B3-672932DC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78" b="33271"/>
          <a:stretch/>
        </p:blipFill>
        <p:spPr>
          <a:xfrm>
            <a:off x="6275857" y="1780114"/>
            <a:ext cx="5711002" cy="3811240"/>
          </a:xfrm>
          <a:prstGeom prst="rect">
            <a:avLst/>
          </a:prstGeom>
        </p:spPr>
      </p:pic>
      <p:pic>
        <p:nvPicPr>
          <p:cNvPr id="6" name="Picture 5" descr="A construction vehicle on the road&#10;&#10;Description automatically generated">
            <a:extLst>
              <a:ext uri="{FF2B5EF4-FFF2-40B4-BE49-F238E27FC236}">
                <a16:creationId xmlns:a16="http://schemas.microsoft.com/office/drawing/2014/main" id="{0D9CE909-2A15-72AE-0CDF-D0EC60913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09" t="26666" r="7698" b="34360"/>
          <a:stretch/>
        </p:blipFill>
        <p:spPr>
          <a:xfrm>
            <a:off x="409883" y="1780114"/>
            <a:ext cx="5456091" cy="38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2742816" y="0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Jenny Lind Clearwell #2 Rehabilitation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E1A4A-9097-2866-F2F1-92A1663E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3" y="1670934"/>
            <a:ext cx="5384231" cy="3971410"/>
          </a:xfrm>
          <a:prstGeom prst="rect">
            <a:avLst/>
          </a:prstGeom>
        </p:spPr>
      </p:pic>
      <p:pic>
        <p:nvPicPr>
          <p:cNvPr id="3" name="Picture 2" descr="A ceiling with a light shining through&#10;&#10;Description automatically generated with medium confidence">
            <a:extLst>
              <a:ext uri="{FF2B5EF4-FFF2-40B4-BE49-F238E27FC236}">
                <a16:creationId xmlns:a16="http://schemas.microsoft.com/office/drawing/2014/main" id="{5EDA78C2-6118-BA2D-EBFB-ADDDFBB0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691" y="1675225"/>
            <a:ext cx="5780954" cy="43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3454272" y="131519"/>
            <a:ext cx="598684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West Point Water Supply Reliability Improvements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58AC5-42A2-F4EC-9421-E0688EE5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5" y="1521193"/>
            <a:ext cx="3146516" cy="4195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4801AE-42B0-51FE-B25F-F195CD720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42" y="1521193"/>
            <a:ext cx="3146516" cy="419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089A6-BDD7-F400-CD2B-029505582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599" y="1521193"/>
            <a:ext cx="3146516" cy="41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1612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F9D45107989346A31691A0EB0DC09E" ma:contentTypeVersion="9" ma:contentTypeDescription="Create a new document." ma:contentTypeScope="" ma:versionID="b7d5fac2be46849aba4345ab0c444302">
  <xsd:schema xmlns:xsd="http://www.w3.org/2001/XMLSchema" xmlns:xs="http://www.w3.org/2001/XMLSchema" xmlns:p="http://schemas.microsoft.com/office/2006/metadata/properties" xmlns:ns2="e5ef690a-e167-4777-9a15-a9548d8a2de1" xmlns:ns3="718578d5-d021-4df5-a11c-21c08473d94e" targetNamespace="http://schemas.microsoft.com/office/2006/metadata/properties" ma:root="true" ma:fieldsID="1c93c55f0c6acc29f9b7b34812de8b5b" ns2:_="" ns3:_="">
    <xsd:import namespace="e5ef690a-e167-4777-9a15-a9548d8a2de1"/>
    <xsd:import namespace="718578d5-d021-4df5-a11c-21c08473d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f690a-e167-4777-9a15-a9548d8a2d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578d5-d021-4df5-a11c-21c08473d94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5ef690a-e167-4777-9a15-a9548d8a2de1" xsi:nil="true"/>
  </documentManagement>
</p:properties>
</file>

<file path=customXml/itemProps1.xml><?xml version="1.0" encoding="utf-8"?>
<ds:datastoreItem xmlns:ds="http://schemas.openxmlformats.org/officeDocument/2006/customXml" ds:itemID="{EA82F57F-EFCE-45E0-9F75-822371CB5F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DBCE29-BF6F-4E05-A771-4A7E1D8574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f690a-e167-4777-9a15-a9548d8a2de1"/>
    <ds:schemaRef ds:uri="718578d5-d021-4df5-a11c-21c08473d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668657-C50E-4365-A5FD-AC07593EBE57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718578d5-d021-4df5-a11c-21c08473d94e"/>
    <ds:schemaRef ds:uri="e5ef690a-e167-4777-9a15-a9548d8a2de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Architecture design</Template>
  <TotalTime>2597</TotalTime>
  <Words>334</Words>
  <Application>Microsoft Office PowerPoint</Application>
  <PresentationFormat>Widescreen</PresentationFormat>
  <Paragraphs>83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Frame</vt:lpstr>
      <vt:lpstr>CCWD ENGINEERING COMMITTEE CIP UPDATE</vt:lpstr>
      <vt:lpstr>CONSTRUCTION PHASE</vt:lpstr>
      <vt:lpstr>Lift Stations 6</vt:lpstr>
      <vt:lpstr>Lift Stations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 Point and Wilseyville Wastewater Consolidation Project </vt:lpstr>
      <vt:lpstr>DESIGN PHASE</vt:lpstr>
      <vt:lpstr>DESIGN PHASE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CCWD ENGINEERING COMMITTEE CIP UPDATE</dc:title>
  <dc:creator>Juan Maya</dc:creator>
  <cp:lastModifiedBy>Juan Maya</cp:lastModifiedBy>
  <cp:revision>3</cp:revision>
  <cp:lastPrinted>2024-10-29T17:46:44Z</cp:lastPrinted>
  <dcterms:created xsi:type="dcterms:W3CDTF">2024-09-05T20:51:56Z</dcterms:created>
  <dcterms:modified xsi:type="dcterms:W3CDTF">2024-10-29T19:52:24Z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0x010100CAF9D45107989346A31691A0EB0DC09E</vt:lpwstr>
  </property>
</Properties>
</file>