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8288000" cy="10287000"/>
  <p:notesSz cx="6858000" cy="9144000"/>
  <p:embeddedFontLst>
    <p:embeddedFont>
      <p:font typeface="DM Sans" pitchFamily="2" charset="0"/>
      <p:regular r:id="rId8"/>
      <p:bold r:id="rId9"/>
      <p:italic r:id="rId10"/>
      <p:boldItalic r:id="rId11"/>
    </p:embeddedFont>
    <p:embeddedFont>
      <p:font typeface="DM Sans Bold" charset="0"/>
      <p:regular r:id="rId12"/>
    </p:embeddedFont>
    <p:embeddedFont>
      <p:font typeface="DM Sans Italics" panose="020B0604020202020204" charset="0"/>
      <p:regular r:id="rId13"/>
    </p:embeddedFont>
    <p:embeddedFont>
      <p:font typeface="Montserrat Classic Bold" panose="020B0604020202020204" charset="0"/>
      <p:regular r:id="rId14"/>
    </p:embeddedFont>
    <p:embeddedFont>
      <p:font typeface="Open Sauce" panose="020B0604020202020204" charset="0"/>
      <p:regular r:id="rId15"/>
    </p:embeddedFont>
    <p:embeddedFont>
      <p:font typeface="Oswald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2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Richards" userId="3a0e22c1-8040-47ef-8870-6a94f53b6f0e" providerId="ADAL" clId="{017BCA3A-97A2-459D-86F1-EE90462BBAD7}"/>
    <pc:docChg chg="modSld">
      <pc:chgData name="Kelly Richards" userId="3a0e22c1-8040-47ef-8870-6a94f53b6f0e" providerId="ADAL" clId="{017BCA3A-97A2-459D-86F1-EE90462BBAD7}" dt="2024-08-28T18:29:34.593" v="0" actId="14100"/>
      <pc:docMkLst>
        <pc:docMk/>
      </pc:docMkLst>
      <pc:sldChg chg="modSp mod">
        <pc:chgData name="Kelly Richards" userId="3a0e22c1-8040-47ef-8870-6a94f53b6f0e" providerId="ADAL" clId="{017BCA3A-97A2-459D-86F1-EE90462BBAD7}" dt="2024-08-28T18:29:34.593" v="0" actId="14100"/>
        <pc:sldMkLst>
          <pc:docMk/>
          <pc:sldMk cId="0" sldId="257"/>
        </pc:sldMkLst>
        <pc:grpChg chg="mod">
          <ac:chgData name="Kelly Richards" userId="3a0e22c1-8040-47ef-8870-6a94f53b6f0e" providerId="ADAL" clId="{017BCA3A-97A2-459D-86F1-EE90462BBAD7}" dt="2024-08-28T18:29:34.593" v="0" actId="14100"/>
          <ac:grpSpMkLst>
            <pc:docMk/>
            <pc:sldMk cId="0" sldId="257"/>
            <ac:grpSpMk id="11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www.pngall.com/sticky-note-p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236347" y="3202251"/>
            <a:ext cx="9815307" cy="4208864"/>
            <a:chOff x="0" y="0"/>
            <a:chExt cx="1895495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474061" y="230736"/>
            <a:ext cx="3525040" cy="3321673"/>
          </a:xfrm>
          <a:custGeom>
            <a:avLst/>
            <a:gdLst/>
            <a:ahLst/>
            <a:cxnLst/>
            <a:rect l="l" t="t" r="r" b="b"/>
            <a:pathLst>
              <a:path w="3525040" h="3321673">
                <a:moveTo>
                  <a:pt x="0" y="0"/>
                </a:moveTo>
                <a:lnTo>
                  <a:pt x="3525040" y="0"/>
                </a:lnTo>
                <a:lnTo>
                  <a:pt x="3525040" y="3321673"/>
                </a:lnTo>
                <a:lnTo>
                  <a:pt x="0" y="3321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523" t="-30184" r="-24112" b="-29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236347" y="4348786"/>
            <a:ext cx="9815307" cy="276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4"/>
              </a:lnSpc>
            </a:pPr>
            <a:r>
              <a:rPr lang="en-US" sz="16437" spc="1610">
                <a:solidFill>
                  <a:srgbClr val="231F20"/>
                </a:solidFill>
                <a:latin typeface="Oswald Bold"/>
              </a:rPr>
              <a:t>SERVICE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36347" y="3438109"/>
            <a:ext cx="9815307" cy="118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spc="692">
                <a:solidFill>
                  <a:srgbClr val="000000"/>
                </a:solidFill>
                <a:latin typeface="Oswald Bold"/>
              </a:rPr>
              <a:t>CUSTOMER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36347" y="7510040"/>
            <a:ext cx="9815307" cy="604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4"/>
              </a:lnSpc>
            </a:pPr>
            <a:r>
              <a:rPr lang="en-US" sz="3539" spc="187">
                <a:solidFill>
                  <a:srgbClr val="231F20"/>
                </a:solidFill>
                <a:latin typeface="Montserrat Classic Bold"/>
              </a:rPr>
              <a:t>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62994" y="271254"/>
            <a:ext cx="4296549" cy="9755097"/>
            <a:chOff x="0" y="0"/>
            <a:chExt cx="1131601" cy="2569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1601" cy="2569244"/>
            </a:xfrm>
            <a:custGeom>
              <a:avLst/>
              <a:gdLst/>
              <a:ahLst/>
              <a:cxnLst/>
              <a:rect l="l" t="t" r="r" b="b"/>
              <a:pathLst>
                <a:path w="1131601" h="2569244">
                  <a:moveTo>
                    <a:pt x="0" y="0"/>
                  </a:moveTo>
                  <a:lnTo>
                    <a:pt x="1131601" y="0"/>
                  </a:lnTo>
                  <a:lnTo>
                    <a:pt x="1131601" y="2569244"/>
                  </a:lnTo>
                  <a:lnTo>
                    <a:pt x="0" y="256924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31601" cy="2588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5039" y="4771065"/>
            <a:ext cx="4479274" cy="4624449"/>
            <a:chOff x="0" y="-50040"/>
            <a:chExt cx="5972366" cy="597067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-50040"/>
              <a:ext cx="5972366" cy="5970673"/>
              <a:chOff x="0" y="-19050"/>
              <a:chExt cx="2273630" cy="227298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" y="0"/>
                <a:ext cx="1918850" cy="2253936"/>
              </a:xfrm>
              <a:custGeom>
                <a:avLst/>
                <a:gdLst/>
                <a:ahLst/>
                <a:cxnLst/>
                <a:rect l="l" t="t" r="r" b="b"/>
                <a:pathLst>
                  <a:path w="2273630" h="2253936">
                    <a:moveTo>
                      <a:pt x="0" y="0"/>
                    </a:moveTo>
                    <a:lnTo>
                      <a:pt x="2273630" y="0"/>
                    </a:lnTo>
                    <a:lnTo>
                      <a:pt x="2273630" y="2253936"/>
                    </a:lnTo>
                    <a:lnTo>
                      <a:pt x="0" y="2253936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2273630" cy="22729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203839" y="2321119"/>
              <a:ext cx="1178023" cy="942087"/>
            </a:xfrm>
            <a:custGeom>
              <a:avLst/>
              <a:gdLst/>
              <a:ahLst/>
              <a:cxnLst/>
              <a:rect l="l" t="t" r="r" b="b"/>
              <a:pathLst>
                <a:path w="1209628" h="1227482">
                  <a:moveTo>
                    <a:pt x="0" y="0"/>
                  </a:moveTo>
                  <a:lnTo>
                    <a:pt x="1209628" y="0"/>
                  </a:lnTo>
                  <a:lnTo>
                    <a:pt x="1209628" y="1227482"/>
                  </a:lnTo>
                  <a:lnTo>
                    <a:pt x="0" y="1227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02555" y="264281"/>
              <a:ext cx="3837875" cy="5530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1"/>
                </a:lnSpc>
              </a:pPr>
              <a:r>
                <a:rPr lang="en-US" sz="2010" u="sng" spc="197" dirty="0">
                  <a:solidFill>
                    <a:srgbClr val="231F20"/>
                  </a:solidFill>
                  <a:latin typeface="DM Sans"/>
                </a:rPr>
                <a:t>Call Analytics:</a:t>
              </a:r>
            </a:p>
            <a:p>
              <a:pPr algn="ctr">
                <a:lnSpc>
                  <a:spcPts val="2171"/>
                </a:lnSpc>
              </a:pPr>
              <a:endParaRPr lang="en-US" sz="2010" u="sng" spc="197" dirty="0">
                <a:solidFill>
                  <a:srgbClr val="231F20"/>
                </a:solidFill>
                <a:latin typeface="DM Sans"/>
              </a:endParaRPr>
            </a:p>
            <a:p>
              <a:pPr algn="ctr">
                <a:lnSpc>
                  <a:spcPts val="2171"/>
                </a:lnSpc>
              </a:pPr>
              <a:r>
                <a:rPr lang="en-US" sz="2010" spc="197" dirty="0">
                  <a:solidFill>
                    <a:srgbClr val="231F20"/>
                  </a:solidFill>
                  <a:latin typeface="DM Sans"/>
                </a:rPr>
                <a:t>Avg. Calls/Day</a:t>
              </a:r>
            </a:p>
            <a:p>
              <a:pPr algn="ctr">
                <a:lnSpc>
                  <a:spcPts val="3640"/>
                </a:lnSpc>
              </a:pPr>
              <a:r>
                <a:rPr lang="en-US" sz="2510" spc="246" dirty="0">
                  <a:solidFill>
                    <a:srgbClr val="231F20"/>
                  </a:solidFill>
                  <a:latin typeface="DM Sans Bold"/>
                </a:rPr>
                <a:t>55</a:t>
              </a:r>
            </a:p>
            <a:p>
              <a:pPr algn="ctr">
                <a:lnSpc>
                  <a:spcPts val="2915"/>
                </a:lnSpc>
              </a:pPr>
              <a:r>
                <a:rPr lang="en-US" sz="2010" spc="197" dirty="0">
                  <a:solidFill>
                    <a:srgbClr val="231F20"/>
                  </a:solidFill>
                  <a:latin typeface="DM Sans"/>
                </a:rPr>
                <a:t>Avg. Handle Time</a:t>
              </a:r>
            </a:p>
            <a:p>
              <a:pPr algn="ctr">
                <a:lnSpc>
                  <a:spcPts val="3640"/>
                </a:lnSpc>
              </a:pPr>
              <a:r>
                <a:rPr lang="en-US" sz="2510" spc="246" dirty="0">
                  <a:solidFill>
                    <a:srgbClr val="231F20"/>
                  </a:solidFill>
                  <a:latin typeface="DM Sans Bold"/>
                </a:rPr>
                <a:t>3:41</a:t>
              </a:r>
            </a:p>
            <a:p>
              <a:pPr algn="ctr">
                <a:lnSpc>
                  <a:spcPts val="2915"/>
                </a:lnSpc>
              </a:pPr>
              <a:r>
                <a:rPr lang="en-US" sz="2010" spc="197" dirty="0">
                  <a:solidFill>
                    <a:srgbClr val="231F20"/>
                  </a:solidFill>
                  <a:latin typeface="DM Sans"/>
                </a:rPr>
                <a:t>Total % Hours Handling Calls</a:t>
              </a:r>
            </a:p>
            <a:p>
              <a:pPr algn="ctr">
                <a:lnSpc>
                  <a:spcPts val="3640"/>
                </a:lnSpc>
              </a:pPr>
              <a:r>
                <a:rPr lang="en-US" sz="2510" spc="246" dirty="0">
                  <a:solidFill>
                    <a:srgbClr val="231F20"/>
                  </a:solidFill>
                  <a:latin typeface="DM Sans Bold"/>
                </a:rPr>
                <a:t>20%</a:t>
              </a:r>
            </a:p>
            <a:p>
              <a:pPr algn="ctr">
                <a:lnSpc>
                  <a:spcPts val="2915"/>
                </a:lnSpc>
              </a:pPr>
              <a:r>
                <a:rPr lang="en-US" sz="2010" spc="197" dirty="0">
                  <a:solidFill>
                    <a:srgbClr val="231F20"/>
                  </a:solidFill>
                  <a:latin typeface="DM Sans"/>
                </a:rPr>
                <a:t>Avg. Wait Time</a:t>
              </a:r>
            </a:p>
            <a:p>
              <a:pPr algn="ctr">
                <a:lnSpc>
                  <a:spcPts val="3464"/>
                </a:lnSpc>
              </a:pPr>
              <a:r>
                <a:rPr lang="en-US" sz="2510" spc="246" dirty="0">
                  <a:solidFill>
                    <a:srgbClr val="231F20"/>
                  </a:solidFill>
                  <a:latin typeface="DM Sans Bold"/>
                </a:rPr>
                <a:t>1:16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00428" y="176004"/>
            <a:ext cx="12229977" cy="864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13"/>
              </a:lnSpc>
            </a:pPr>
            <a:r>
              <a:rPr lang="en-US" sz="5082" spc="498">
                <a:solidFill>
                  <a:srgbClr val="231F20"/>
                </a:solidFill>
                <a:latin typeface="Oswald Bold"/>
              </a:rPr>
              <a:t>CORRESPONDENCE &amp; SERVICE ORDERS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372" y="1040895"/>
            <a:ext cx="4069428" cy="3761983"/>
            <a:chOff x="-39760" y="-9525"/>
            <a:chExt cx="1814312" cy="1386557"/>
          </a:xfrm>
        </p:grpSpPr>
        <p:sp>
          <p:nvSpPr>
            <p:cNvPr id="8" name="Freeform 8"/>
            <p:cNvSpPr/>
            <p:nvPr/>
          </p:nvSpPr>
          <p:spPr>
            <a:xfrm>
              <a:off x="-39760" y="0"/>
              <a:ext cx="1692322" cy="1360537"/>
            </a:xfrm>
            <a:custGeom>
              <a:avLst/>
              <a:gdLst/>
              <a:ahLst/>
              <a:cxnLst/>
              <a:rect l="l" t="t" r="r" b="b"/>
              <a:pathLst>
                <a:path w="1774552" h="1377032">
                  <a:moveTo>
                    <a:pt x="0" y="0"/>
                  </a:moveTo>
                  <a:lnTo>
                    <a:pt x="1774552" y="0"/>
                  </a:lnTo>
                  <a:lnTo>
                    <a:pt x="1774552" y="1377032"/>
                  </a:lnTo>
                  <a:lnTo>
                    <a:pt x="0" y="1377032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774552" cy="1386557"/>
            </a:xfrm>
            <a:prstGeom prst="rect">
              <a:avLst/>
            </a:prstGeom>
          </p:spPr>
          <p:txBody>
            <a:bodyPr lIns="49130" tIns="49130" rIns="49130" bIns="49130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83040" y="5413764"/>
            <a:ext cx="770441" cy="756352"/>
          </a:xfrm>
          <a:custGeom>
            <a:avLst/>
            <a:gdLst/>
            <a:ahLst/>
            <a:cxnLst/>
            <a:rect l="l" t="t" r="r" b="b"/>
            <a:pathLst>
              <a:path w="877391" h="891987">
                <a:moveTo>
                  <a:pt x="0" y="0"/>
                </a:moveTo>
                <a:lnTo>
                  <a:pt x="877391" y="0"/>
                </a:lnTo>
                <a:lnTo>
                  <a:pt x="877391" y="891987"/>
                </a:lnTo>
                <a:lnTo>
                  <a:pt x="0" y="891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28457" y="1232764"/>
            <a:ext cx="3326426" cy="3395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3"/>
              </a:lnSpc>
            </a:pPr>
            <a:r>
              <a:rPr lang="en-US" sz="2015" u="sng" spc="197" dirty="0">
                <a:solidFill>
                  <a:srgbClr val="231F20"/>
                </a:solidFill>
                <a:latin typeface="DM Sans"/>
              </a:rPr>
              <a:t>Common Inquiries for July:</a:t>
            </a:r>
          </a:p>
          <a:p>
            <a:pPr marL="435094" lvl="1" indent="-217547">
              <a:lnSpc>
                <a:spcPts val="3103"/>
              </a:lnSpc>
              <a:buFont typeface="Arial"/>
              <a:buChar char="•"/>
            </a:pPr>
            <a:r>
              <a:rPr lang="en-US" sz="2015" spc="197" dirty="0">
                <a:solidFill>
                  <a:srgbClr val="231F20"/>
                </a:solidFill>
                <a:latin typeface="DM Sans"/>
              </a:rPr>
              <a:t>Customer/District leaks &amp; concerns</a:t>
            </a:r>
          </a:p>
          <a:p>
            <a:pPr marL="435094" lvl="1" indent="-217547">
              <a:lnSpc>
                <a:spcPts val="3587"/>
              </a:lnSpc>
              <a:buFont typeface="Arial"/>
              <a:buChar char="•"/>
            </a:pPr>
            <a:r>
              <a:rPr lang="en-US" sz="2015" spc="197" dirty="0">
                <a:solidFill>
                  <a:srgbClr val="231F20"/>
                </a:solidFill>
                <a:latin typeface="DM Sans"/>
              </a:rPr>
              <a:t>Start/stop service</a:t>
            </a:r>
          </a:p>
          <a:p>
            <a:pPr marL="435094" lvl="1" indent="-217547">
              <a:lnSpc>
                <a:spcPts val="3587"/>
              </a:lnSpc>
              <a:buFont typeface="Arial"/>
              <a:buChar char="•"/>
            </a:pPr>
            <a:r>
              <a:rPr lang="en-US" sz="2015" spc="197" dirty="0">
                <a:solidFill>
                  <a:srgbClr val="231F20"/>
                </a:solidFill>
                <a:latin typeface="DM Sans"/>
              </a:rPr>
              <a:t>Customer Assistance Program enrollment</a:t>
            </a:r>
          </a:p>
        </p:txBody>
      </p:sp>
      <p:pic>
        <p:nvPicPr>
          <p:cNvPr id="17" name="Graphic 16" descr="Speaker phone with solid fill">
            <a:extLst>
              <a:ext uri="{FF2B5EF4-FFF2-40B4-BE49-F238E27FC236}">
                <a16:creationId xmlns:a16="http://schemas.microsoft.com/office/drawing/2014/main" id="{1C19C917-BC84-85B4-EAA0-4456ACBE4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552" y="8267700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3D610D-A5C6-34B6-C8D5-C66A1C5685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0694" y="2000961"/>
            <a:ext cx="14257349" cy="62233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62994" y="271254"/>
            <a:ext cx="4296549" cy="9755097"/>
            <a:chOff x="0" y="0"/>
            <a:chExt cx="1131601" cy="2569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1601" cy="2569244"/>
            </a:xfrm>
            <a:custGeom>
              <a:avLst/>
              <a:gdLst/>
              <a:ahLst/>
              <a:cxnLst/>
              <a:rect l="l" t="t" r="r" b="b"/>
              <a:pathLst>
                <a:path w="1131601" h="2569244">
                  <a:moveTo>
                    <a:pt x="0" y="0"/>
                  </a:moveTo>
                  <a:lnTo>
                    <a:pt x="1131601" y="0"/>
                  </a:lnTo>
                  <a:lnTo>
                    <a:pt x="1131601" y="2569244"/>
                  </a:lnTo>
                  <a:lnTo>
                    <a:pt x="0" y="256924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31601" cy="2588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00428" y="176004"/>
            <a:ext cx="12229977" cy="864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13"/>
              </a:lnSpc>
            </a:pPr>
            <a:r>
              <a:rPr lang="en-US" sz="5082" spc="498" dirty="0">
                <a:solidFill>
                  <a:srgbClr val="231F20"/>
                </a:solidFill>
                <a:latin typeface="Oswald Bold"/>
              </a:rPr>
              <a:t>CORRESPONDENCE &amp; SERVICE ORDERS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DA2327A-557C-C03D-2771-2E0CA4D2BD37}"/>
              </a:ext>
            </a:extLst>
          </p:cNvPr>
          <p:cNvGrpSpPr/>
          <p:nvPr/>
        </p:nvGrpSpPr>
        <p:grpSpPr>
          <a:xfrm rot="16200000">
            <a:off x="2185897" y="-816543"/>
            <a:ext cx="4296549" cy="8011426"/>
            <a:chOff x="0" y="0"/>
            <a:chExt cx="1131601" cy="2569244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258A9286-7043-F275-FBA3-81428F5F23CF}"/>
                </a:ext>
              </a:extLst>
            </p:cNvPr>
            <p:cNvSpPr/>
            <p:nvPr/>
          </p:nvSpPr>
          <p:spPr>
            <a:xfrm>
              <a:off x="0" y="0"/>
              <a:ext cx="1131601" cy="2569244"/>
            </a:xfrm>
            <a:custGeom>
              <a:avLst/>
              <a:gdLst/>
              <a:ahLst/>
              <a:cxnLst/>
              <a:rect l="l" t="t" r="r" b="b"/>
              <a:pathLst>
                <a:path w="1131601" h="2569244">
                  <a:moveTo>
                    <a:pt x="0" y="0"/>
                  </a:moveTo>
                  <a:lnTo>
                    <a:pt x="1131601" y="0"/>
                  </a:lnTo>
                  <a:lnTo>
                    <a:pt x="1131601" y="2569244"/>
                  </a:lnTo>
                  <a:lnTo>
                    <a:pt x="0" y="256924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AC718BFE-72A1-10CA-B4E4-A9D6280F721D}"/>
                </a:ext>
              </a:extLst>
            </p:cNvPr>
            <p:cNvSpPr txBox="1"/>
            <p:nvPr/>
          </p:nvSpPr>
          <p:spPr>
            <a:xfrm>
              <a:off x="0" y="-19050"/>
              <a:ext cx="1131601" cy="2588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E13266-287B-6B01-0EF0-C69D29F5E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74" y="952500"/>
            <a:ext cx="7929266" cy="4714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2AD4F8-F2A1-EC78-E1CB-C34940290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28" y="6202890"/>
            <a:ext cx="5752495" cy="352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3587A-EB86-7E32-BB40-80F488032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360" y="952500"/>
            <a:ext cx="7929266" cy="4714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E6A12B-F88D-8EFC-917F-450617587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2268" y="5904873"/>
            <a:ext cx="6905970" cy="4123184"/>
          </a:xfrm>
          <a:prstGeom prst="rect">
            <a:avLst/>
          </a:prstGeom>
        </p:spPr>
      </p:pic>
      <p:pic>
        <p:nvPicPr>
          <p:cNvPr id="23" name="Picture 22" descr="A green note with a push pin">
            <a:extLst>
              <a:ext uri="{FF2B5EF4-FFF2-40B4-BE49-F238E27FC236}">
                <a16:creationId xmlns:a16="http://schemas.microsoft.com/office/drawing/2014/main" id="{5132401A-018F-761C-C35F-0AD9F22A5A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981630" y="4991100"/>
            <a:ext cx="5499146" cy="56533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3E22A52-3926-935B-D105-DA6B6DF3448A}"/>
              </a:ext>
            </a:extLst>
          </p:cNvPr>
          <p:cNvSpPr txBox="1"/>
          <p:nvPr/>
        </p:nvSpPr>
        <p:spPr>
          <a:xfrm rot="21210502">
            <a:off x="6520433" y="6131199"/>
            <a:ext cx="41803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98" dirty="0">
                <a:solidFill>
                  <a:srgbClr val="231F20"/>
                </a:solidFill>
                <a:latin typeface="Oswald Bold"/>
              </a:rPr>
              <a:t>NEW CUSTOMER SERVICE STAFF!</a:t>
            </a:r>
          </a:p>
          <a:p>
            <a:endParaRPr lang="en-US" spc="498" dirty="0">
              <a:solidFill>
                <a:srgbClr val="231F20"/>
              </a:solidFill>
              <a:latin typeface="Oswald Bold"/>
            </a:endParaRPr>
          </a:p>
          <a:p>
            <a:r>
              <a:rPr lang="en-US" spc="498" dirty="0">
                <a:solidFill>
                  <a:srgbClr val="231F20"/>
                </a:solidFill>
                <a:latin typeface="Oswald Bold"/>
              </a:rPr>
              <a:t>DAILY OPERATIONS/TASKS</a:t>
            </a:r>
          </a:p>
          <a:p>
            <a:endParaRPr lang="en-US" spc="498" dirty="0">
              <a:solidFill>
                <a:srgbClr val="231F20"/>
              </a:solidFill>
              <a:latin typeface="Oswald Bold"/>
            </a:endParaRPr>
          </a:p>
          <a:p>
            <a:r>
              <a:rPr lang="en-US" spc="498" dirty="0">
                <a:solidFill>
                  <a:srgbClr val="231F20"/>
                </a:solidFill>
                <a:latin typeface="Oswald Bold"/>
              </a:rPr>
              <a:t>ONBOARDING</a:t>
            </a:r>
          </a:p>
          <a:p>
            <a:endParaRPr lang="en-US" spc="498" dirty="0">
              <a:solidFill>
                <a:srgbClr val="231F20"/>
              </a:solidFill>
              <a:latin typeface="Oswald Bold"/>
            </a:endParaRPr>
          </a:p>
          <a:p>
            <a:r>
              <a:rPr lang="en-US" spc="498" dirty="0">
                <a:solidFill>
                  <a:srgbClr val="231F20"/>
                </a:solidFill>
                <a:latin typeface="Oswald Bold"/>
              </a:rPr>
              <a:t>CROSS-TRAINING</a:t>
            </a:r>
          </a:p>
          <a:p>
            <a:endParaRPr lang="en-US" spc="498" dirty="0">
              <a:solidFill>
                <a:srgbClr val="231F20"/>
              </a:solidFill>
              <a:latin typeface="Oswald Bold"/>
            </a:endParaRPr>
          </a:p>
          <a:p>
            <a:r>
              <a:rPr lang="en-US" spc="498" dirty="0">
                <a:solidFill>
                  <a:srgbClr val="231F20"/>
                </a:solidFill>
                <a:latin typeface="Oswald Bold"/>
              </a:rPr>
              <a:t>WEEKLY DEPARTMENT MEETINGS</a:t>
            </a:r>
          </a:p>
          <a:p>
            <a:endParaRPr lang="en-US" spc="498" dirty="0">
              <a:solidFill>
                <a:srgbClr val="231F20"/>
              </a:solidFill>
              <a:latin typeface="Oswald Bold"/>
            </a:endParaRPr>
          </a:p>
          <a:p>
            <a:r>
              <a:rPr lang="en-US" spc="498" dirty="0">
                <a:solidFill>
                  <a:srgbClr val="231F20"/>
                </a:solidFill>
                <a:latin typeface="Oswald Bold"/>
              </a:rPr>
              <a:t>COMING SOON: </a:t>
            </a:r>
          </a:p>
          <a:p>
            <a:pPr algn="ctr"/>
            <a:r>
              <a:rPr lang="en-US" spc="498" dirty="0">
                <a:solidFill>
                  <a:srgbClr val="231F20"/>
                </a:solidFill>
                <a:latin typeface="Oswald Bold"/>
              </a:rPr>
              <a:t>OPERATIONS RIDE-ALONGS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4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791198" y="3290196"/>
            <a:ext cx="10859615" cy="3348387"/>
          </a:xfrm>
          <a:custGeom>
            <a:avLst/>
            <a:gdLst/>
            <a:ahLst/>
            <a:cxnLst/>
            <a:rect l="l" t="t" r="r" b="b"/>
            <a:pathLst>
              <a:path w="1782758" h="585982">
                <a:moveTo>
                  <a:pt x="0" y="0"/>
                </a:moveTo>
                <a:lnTo>
                  <a:pt x="1782758" y="0"/>
                </a:lnTo>
                <a:lnTo>
                  <a:pt x="1782758" y="585982"/>
                </a:lnTo>
                <a:lnTo>
                  <a:pt x="0" y="585982"/>
                </a:lnTo>
                <a:close/>
              </a:path>
            </a:pathLst>
          </a:custGeom>
          <a:solidFill>
            <a:srgbClr val="B3B5A9"/>
          </a:solid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845337" y="3395315"/>
            <a:ext cx="10690063" cy="3348387"/>
          </a:xfrm>
          <a:prstGeom prst="rect">
            <a:avLst/>
          </a:prstGeom>
        </p:spPr>
        <p:txBody>
          <a:bodyPr lIns="25400" tIns="25400" rIns="25400" bIns="25400" rtlCol="0" anchor="t"/>
          <a:lstStyle/>
          <a:p>
            <a:pPr algn="ctr">
              <a:lnSpc>
                <a:spcPts val="3249"/>
              </a:lnSpc>
            </a:pPr>
            <a:r>
              <a:rPr lang="en-US" sz="2499" dirty="0">
                <a:solidFill>
                  <a:srgbClr val="000000"/>
                </a:solidFill>
                <a:latin typeface="Open Sauce"/>
              </a:rPr>
              <a:t>Current Membership – 9,414* ( +332 accounts since March)</a:t>
            </a:r>
          </a:p>
          <a:p>
            <a:pPr algn="ctr">
              <a:lnSpc>
                <a:spcPts val="3249"/>
              </a:lnSpc>
            </a:pPr>
            <a:r>
              <a:rPr lang="en-US" sz="2000" dirty="0">
                <a:solidFill>
                  <a:srgbClr val="000000"/>
                </a:solidFill>
                <a:latin typeface="Open Sauce"/>
              </a:rPr>
              <a:t>*</a:t>
            </a:r>
            <a:r>
              <a:rPr lang="en-US" sz="2000" i="1" dirty="0">
                <a:solidFill>
                  <a:srgbClr val="000000"/>
                </a:solidFill>
                <a:latin typeface="Open Sauce"/>
              </a:rPr>
              <a:t>this number reflects active and inactive portal memberships</a:t>
            </a:r>
          </a:p>
          <a:p>
            <a:pPr algn="ctr">
              <a:lnSpc>
                <a:spcPct val="150000"/>
              </a:lnSpc>
            </a:pPr>
            <a:r>
              <a:rPr lang="en-US" sz="2499" dirty="0">
                <a:solidFill>
                  <a:srgbClr val="000000"/>
                </a:solidFill>
                <a:latin typeface="Open Sauce"/>
              </a:rPr>
              <a:t>Total Current Active Memberships Linked to a UB Account – 9,015</a:t>
            </a:r>
          </a:p>
          <a:p>
            <a:pPr algn="ctr">
              <a:lnSpc>
                <a:spcPct val="150000"/>
              </a:lnSpc>
            </a:pPr>
            <a:r>
              <a:rPr lang="en-US" sz="2499" dirty="0">
                <a:solidFill>
                  <a:srgbClr val="000000"/>
                </a:solidFill>
                <a:latin typeface="Open Sauce"/>
              </a:rPr>
              <a:t>Unique Current Active Memberships Linked to a UB Account – 8,466</a:t>
            </a:r>
          </a:p>
          <a:p>
            <a:pPr algn="ctr">
              <a:lnSpc>
                <a:spcPct val="150000"/>
              </a:lnSpc>
            </a:pPr>
            <a:r>
              <a:rPr lang="en-US" sz="2499" dirty="0">
                <a:solidFill>
                  <a:srgbClr val="000000"/>
                </a:solidFill>
                <a:latin typeface="Open Sauce"/>
              </a:rPr>
              <a:t>Total Active UB Accounts – 13,889</a:t>
            </a:r>
          </a:p>
          <a:p>
            <a:pPr algn="ctr">
              <a:lnSpc>
                <a:spcPct val="150000"/>
              </a:lnSpc>
            </a:pPr>
            <a:r>
              <a:rPr lang="en-US" sz="2499" b="1" u="sng" dirty="0">
                <a:solidFill>
                  <a:srgbClr val="000000"/>
                </a:solidFill>
                <a:latin typeface="Open Sauce"/>
              </a:rPr>
              <a:t>% of Active Accounts Registered for the Portal – 61%</a:t>
            </a:r>
          </a:p>
        </p:txBody>
      </p:sp>
      <p:sp>
        <p:nvSpPr>
          <p:cNvPr id="9" name="Freeform 9"/>
          <p:cNvSpPr/>
          <p:nvPr/>
        </p:nvSpPr>
        <p:spPr>
          <a:xfrm>
            <a:off x="1241260" y="3278803"/>
            <a:ext cx="4488664" cy="704223"/>
          </a:xfrm>
          <a:custGeom>
            <a:avLst/>
            <a:gdLst/>
            <a:ahLst/>
            <a:cxnLst/>
            <a:rect l="l" t="t" r="r" b="b"/>
            <a:pathLst>
              <a:path w="1178269" h="167703">
                <a:moveTo>
                  <a:pt x="0" y="0"/>
                </a:moveTo>
                <a:lnTo>
                  <a:pt x="1178269" y="0"/>
                </a:lnTo>
                <a:lnTo>
                  <a:pt x="1178269" y="167703"/>
                </a:lnTo>
                <a:lnTo>
                  <a:pt x="0" y="167703"/>
                </a:lnTo>
                <a:close/>
              </a:path>
            </a:pathLst>
          </a:custGeom>
          <a:solidFill>
            <a:srgbClr val="1A1A1A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41260" y="3038817"/>
            <a:ext cx="4473739" cy="9442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4114"/>
              </a:lnSpc>
              <a:spcBef>
                <a:spcPct val="0"/>
              </a:spcBef>
            </a:pPr>
            <a:r>
              <a:rPr lang="en-US" sz="2981" spc="29" dirty="0">
                <a:solidFill>
                  <a:srgbClr val="FFFFFF"/>
                </a:solidFill>
                <a:latin typeface="DM Sans Italics"/>
              </a:rPr>
              <a:t>PORTAL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57426" y="3993604"/>
            <a:ext cx="4457573" cy="2644979"/>
          </a:xfrm>
          <a:custGeom>
            <a:avLst/>
            <a:gdLst/>
            <a:ahLst/>
            <a:cxnLst/>
            <a:rect l="l" t="t" r="r" b="b"/>
            <a:pathLst>
              <a:path w="4457573" h="2391551">
                <a:moveTo>
                  <a:pt x="0" y="0"/>
                </a:moveTo>
                <a:lnTo>
                  <a:pt x="4457573" y="0"/>
                </a:lnTo>
                <a:lnTo>
                  <a:pt x="4457573" y="2391552"/>
                </a:lnTo>
                <a:lnTo>
                  <a:pt x="0" y="23915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6" r="-1196" b="-27532"/>
            </a:stretch>
          </a:blipFill>
          <a:ln w="381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2177075" y="6591300"/>
            <a:ext cx="4488663" cy="813291"/>
            <a:chOff x="0" y="-32094"/>
            <a:chExt cx="1178269" cy="1997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2094"/>
              <a:ext cx="1178269" cy="19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FFFFFF"/>
                  </a:solidFill>
                  <a:latin typeface="DM Sans Italics"/>
                </a:rPr>
                <a:t>ASSISTANCE PROGRAM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2177074" y="7404591"/>
            <a:ext cx="4473739" cy="2615841"/>
          </a:xfrm>
          <a:custGeom>
            <a:avLst/>
            <a:gdLst/>
            <a:ahLst/>
            <a:cxnLst/>
            <a:rect l="l" t="t" r="r" b="b"/>
            <a:pathLst>
              <a:path w="4473739" h="2439949">
                <a:moveTo>
                  <a:pt x="0" y="0"/>
                </a:moveTo>
                <a:lnTo>
                  <a:pt x="4473739" y="0"/>
                </a:lnTo>
                <a:lnTo>
                  <a:pt x="4473739" y="2439949"/>
                </a:lnTo>
                <a:lnTo>
                  <a:pt x="0" y="24399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807" b="-27088"/>
            </a:stretch>
          </a:blipFill>
          <a:ln w="381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690980" y="73349"/>
            <a:ext cx="10906040" cy="2750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CUSTOMER PORTAL &amp; ASSISTANCE</a:t>
            </a:r>
          </a:p>
        </p:txBody>
      </p:sp>
      <p:sp>
        <p:nvSpPr>
          <p:cNvPr id="21" name="Freeform 21"/>
          <p:cNvSpPr/>
          <p:nvPr/>
        </p:nvSpPr>
        <p:spPr>
          <a:xfrm>
            <a:off x="1257426" y="6732999"/>
            <a:ext cx="10804235" cy="3287433"/>
          </a:xfrm>
          <a:custGeom>
            <a:avLst/>
            <a:gdLst/>
            <a:ahLst/>
            <a:cxnLst/>
            <a:rect l="l" t="t" r="r" b="b"/>
            <a:pathLst>
              <a:path w="1782758" h="585982">
                <a:moveTo>
                  <a:pt x="0" y="0"/>
                </a:moveTo>
                <a:lnTo>
                  <a:pt x="1782758" y="0"/>
                </a:lnTo>
                <a:lnTo>
                  <a:pt x="1782758" y="585982"/>
                </a:lnTo>
                <a:lnTo>
                  <a:pt x="0" y="585982"/>
                </a:lnTo>
                <a:close/>
              </a:path>
            </a:pathLst>
          </a:custGeom>
          <a:solidFill>
            <a:srgbClr val="B3B5A9"/>
          </a:solid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257426" y="6838117"/>
            <a:ext cx="10804235" cy="3182315"/>
          </a:xfrm>
          <a:prstGeom prst="rect">
            <a:avLst/>
          </a:prstGeom>
        </p:spPr>
        <p:txBody>
          <a:bodyPr lIns="25400" tIns="25400" rIns="25400" bIns="25400" rtlCol="0" anchor="t"/>
          <a:lstStyle/>
          <a:p>
            <a:pPr algn="ctr">
              <a:lnSpc>
                <a:spcPts val="3249"/>
              </a:lnSpc>
            </a:pPr>
            <a:r>
              <a:rPr lang="en-US" sz="2499" dirty="0">
                <a:solidFill>
                  <a:srgbClr val="000000"/>
                </a:solidFill>
                <a:latin typeface="Open Sauce"/>
              </a:rPr>
              <a:t>Renewal Process for CAP Completed!</a:t>
            </a:r>
          </a:p>
          <a:p>
            <a:pPr marL="539748" lvl="1" indent="-269874">
              <a:lnSpc>
                <a:spcPts val="324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Open Sauce"/>
              </a:rPr>
              <a:t>All CAP renewals were processed by July 1, 2024</a:t>
            </a:r>
          </a:p>
          <a:p>
            <a:pPr marL="539748" lvl="1" indent="-269874">
              <a:lnSpc>
                <a:spcPts val="324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Open Sauce"/>
              </a:rPr>
              <a:t>237 Water Customers/175 Wastewater Customers are capable of being assisted through the program</a:t>
            </a:r>
          </a:p>
          <a:p>
            <a:pPr marL="269874" lvl="1" algn="ctr">
              <a:lnSpc>
                <a:spcPct val="150000"/>
              </a:lnSpc>
            </a:pPr>
            <a:r>
              <a:rPr lang="en-US" sz="2499" b="1" u="sng" dirty="0">
                <a:solidFill>
                  <a:srgbClr val="000000"/>
                </a:solidFill>
                <a:latin typeface="Open Sauce"/>
              </a:rPr>
              <a:t>Current Enrollment</a:t>
            </a:r>
          </a:p>
          <a:p>
            <a:pPr marL="269874" lvl="1" algn="ctr">
              <a:lnSpc>
                <a:spcPts val="3249"/>
              </a:lnSpc>
            </a:pPr>
            <a:r>
              <a:rPr lang="en-US" sz="2499" b="1" dirty="0">
                <a:solidFill>
                  <a:srgbClr val="000000"/>
                </a:solidFill>
                <a:latin typeface="Open Sauce"/>
              </a:rPr>
              <a:t>196 Water Customers</a:t>
            </a:r>
          </a:p>
          <a:p>
            <a:pPr marL="269874" lvl="1" algn="ctr">
              <a:lnSpc>
                <a:spcPts val="3249"/>
              </a:lnSpc>
            </a:pPr>
            <a:r>
              <a:rPr lang="en-US" sz="2499" b="1" dirty="0">
                <a:solidFill>
                  <a:srgbClr val="000000"/>
                </a:solidFill>
                <a:latin typeface="Open Sauce"/>
              </a:rPr>
              <a:t>109 Wastewater Customers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341043" y="73349"/>
            <a:ext cx="13356157" cy="2732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 dirty="0">
                <a:solidFill>
                  <a:srgbClr val="FFFFFF"/>
                </a:solidFill>
                <a:latin typeface="Oswald Bold"/>
              </a:rPr>
              <a:t>CUSTOMER SERVICE &amp;</a:t>
            </a:r>
          </a:p>
          <a:p>
            <a:pPr algn="ctr">
              <a:lnSpc>
                <a:spcPts val="11082"/>
              </a:lnSpc>
            </a:pPr>
            <a:r>
              <a:rPr lang="en-US" sz="8030" spc="786" dirty="0">
                <a:solidFill>
                  <a:srgbClr val="FFFFFF"/>
                </a:solidFill>
                <a:latin typeface="Oswald Bold"/>
              </a:rPr>
              <a:t>CCWD’S STRATEGIC PLAN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7CB5892-1580-2CA4-5F77-5AE648737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37" y="3442595"/>
            <a:ext cx="3337962" cy="64862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7799FF-881E-9C3B-5998-5861759AD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8187">
            <a:off x="513810" y="3533849"/>
            <a:ext cx="3324007" cy="4249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Freeform 12">
            <a:extLst>
              <a:ext uri="{FF2B5EF4-FFF2-40B4-BE49-F238E27FC236}">
                <a16:creationId xmlns:a16="http://schemas.microsoft.com/office/drawing/2014/main" id="{08BCAB82-961D-968F-77F7-1F0118B5F889}"/>
              </a:ext>
            </a:extLst>
          </p:cNvPr>
          <p:cNvSpPr/>
          <p:nvPr/>
        </p:nvSpPr>
        <p:spPr>
          <a:xfrm>
            <a:off x="4178203" y="3158430"/>
            <a:ext cx="13957397" cy="7055221"/>
          </a:xfrm>
          <a:custGeom>
            <a:avLst/>
            <a:gdLst/>
            <a:ahLst/>
            <a:cxnLst/>
            <a:rect l="l" t="t" r="r" b="b"/>
            <a:pathLst>
              <a:path w="1782758" h="585982">
                <a:moveTo>
                  <a:pt x="0" y="0"/>
                </a:moveTo>
                <a:lnTo>
                  <a:pt x="1782758" y="0"/>
                </a:lnTo>
                <a:lnTo>
                  <a:pt x="1782758" y="585982"/>
                </a:lnTo>
                <a:lnTo>
                  <a:pt x="0" y="585982"/>
                </a:lnTo>
                <a:close/>
              </a:path>
            </a:pathLst>
          </a:custGeom>
          <a:solidFill>
            <a:srgbClr val="B3B5A9"/>
          </a:solid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algn="ctr"/>
            <a:r>
              <a:rPr lang="en-US" sz="2000" b="1" dirty="0">
                <a:latin typeface="Open Sauce" panose="020B0604020202020204" charset="0"/>
              </a:rPr>
              <a:t>Customer Experience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Established Division Standards to set priorities and operational baseline for staff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Streamlined phone system set up to provide more immediate assistance to customers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Planned water shutdown call, text, email notifications using billing system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Interactive customer portal to provide access to account activity and usage</a:t>
            </a:r>
          </a:p>
          <a:p>
            <a:pPr algn="ctr"/>
            <a:r>
              <a:rPr lang="en-US" sz="2000" b="1" dirty="0">
                <a:latin typeface="Open Sauce" panose="020B0604020202020204" charset="0"/>
              </a:rPr>
              <a:t>Fiscal Responsibility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Partnership with Finance to implement Core Financials module within Tyler Enterprise System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Regular, timely and accurate billing of all water and wastewater accounts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Understanding and communication of policies governing the furnishing of water and wastewater</a:t>
            </a:r>
          </a:p>
          <a:p>
            <a:pPr algn="ctr"/>
            <a:r>
              <a:rPr lang="en-US" sz="2000" b="1" dirty="0">
                <a:latin typeface="Open Sauce" panose="020B0604020202020204" charset="0"/>
              </a:rPr>
              <a:t>Operational Integrity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Development of standard operating procedures for efficiency and consistency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Pulling data and reports for Operations and Water Resources to fulfill regulatory reporting requirements</a:t>
            </a:r>
          </a:p>
          <a:p>
            <a:pPr algn="ctr"/>
            <a:r>
              <a:rPr lang="en-US" sz="2000" b="1" dirty="0">
                <a:latin typeface="Open Sauce" panose="020B0604020202020204" charset="0"/>
              </a:rPr>
              <a:t>Programs, Projects and Initiatives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Integration of billing system with Automated Metering Infrastructure (AMI) network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Regular evaluation and amendment to existing policies, and implementation of new policies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Stewardship of the Customer Assistance Program (CAP)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Distribution of free water efficiency materials to customers who are seeking to conserve</a:t>
            </a:r>
          </a:p>
          <a:p>
            <a:pPr algn="ctr"/>
            <a:r>
              <a:rPr lang="en-US" sz="2000" b="1" dirty="0">
                <a:latin typeface="Open Sauce" panose="020B0604020202020204" charset="0"/>
              </a:rPr>
              <a:t>People and Partnership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Collaboration with State and local agencies on customer financial assistance</a:t>
            </a:r>
          </a:p>
          <a:p>
            <a:pPr algn="ctr"/>
            <a:r>
              <a:rPr lang="en-US" sz="2000" b="1" dirty="0">
                <a:latin typeface="Open Sauce" panose="020B0604020202020204" charset="0"/>
              </a:rPr>
              <a:t>Enduring Organization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Onboarding of Representatives to meet operational and customer needs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Open Sauce" panose="020B0604020202020204" charset="0"/>
              </a:rPr>
              <a:t>Training opportunities for all staff to develop professionally and support in-house succession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500" dirty="0">
              <a:latin typeface="Open Sauce" panose="020B0604020202020204" charset="0"/>
            </a:endParaRPr>
          </a:p>
        </p:txBody>
      </p:sp>
      <p:grpSp>
        <p:nvGrpSpPr>
          <p:cNvPr id="49" name="Group 7">
            <a:extLst>
              <a:ext uri="{FF2B5EF4-FFF2-40B4-BE49-F238E27FC236}">
                <a16:creationId xmlns:a16="http://schemas.microsoft.com/office/drawing/2014/main" id="{30235AB0-1FF9-D952-3B10-18E79B3A093E}"/>
              </a:ext>
            </a:extLst>
          </p:cNvPr>
          <p:cNvGrpSpPr/>
          <p:nvPr/>
        </p:nvGrpSpPr>
        <p:grpSpPr>
          <a:xfrm>
            <a:off x="695627" y="7788374"/>
            <a:ext cx="3515898" cy="2425277"/>
            <a:chOff x="-177463" y="-9525"/>
            <a:chExt cx="1952015" cy="1386557"/>
          </a:xfrm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E74BF09E-5824-D70C-0EA1-9D524DD2C605}"/>
                </a:ext>
              </a:extLst>
            </p:cNvPr>
            <p:cNvSpPr/>
            <p:nvPr/>
          </p:nvSpPr>
          <p:spPr>
            <a:xfrm>
              <a:off x="-177463" y="271385"/>
              <a:ext cx="1796052" cy="824737"/>
            </a:xfrm>
            <a:custGeom>
              <a:avLst/>
              <a:gdLst/>
              <a:ahLst/>
              <a:cxnLst/>
              <a:rect l="l" t="t" r="r" b="b"/>
              <a:pathLst>
                <a:path w="1774552" h="1377032">
                  <a:moveTo>
                    <a:pt x="0" y="0"/>
                  </a:moveTo>
                  <a:lnTo>
                    <a:pt x="1774552" y="0"/>
                  </a:lnTo>
                  <a:lnTo>
                    <a:pt x="1774552" y="1377032"/>
                  </a:lnTo>
                  <a:lnTo>
                    <a:pt x="0" y="1377032"/>
                  </a:lnTo>
                  <a:close/>
                </a:path>
              </a:pathLst>
            </a:custGeom>
            <a:solidFill>
              <a:srgbClr val="EFEFEF"/>
            </a:solid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TextBox 9">
              <a:extLst>
                <a:ext uri="{FF2B5EF4-FFF2-40B4-BE49-F238E27FC236}">
                  <a16:creationId xmlns:a16="http://schemas.microsoft.com/office/drawing/2014/main" id="{393500EA-4D58-B123-D3EC-31FA2EB7E9F9}"/>
                </a:ext>
              </a:extLst>
            </p:cNvPr>
            <p:cNvSpPr txBox="1"/>
            <p:nvPr/>
          </p:nvSpPr>
          <p:spPr>
            <a:xfrm>
              <a:off x="0" y="-9525"/>
              <a:ext cx="1774552" cy="1386557"/>
            </a:xfrm>
            <a:prstGeom prst="rect">
              <a:avLst/>
            </a:prstGeom>
          </p:spPr>
          <p:txBody>
            <a:bodyPr lIns="49130" tIns="49130" rIns="49130" bIns="49130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EBE7939-486A-DA64-6268-8B83B8505193}"/>
              </a:ext>
            </a:extLst>
          </p:cNvPr>
          <p:cNvSpPr txBox="1"/>
          <p:nvPr/>
        </p:nvSpPr>
        <p:spPr>
          <a:xfrm>
            <a:off x="717185" y="8440185"/>
            <a:ext cx="3191865" cy="11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81" spc="29" dirty="0">
                <a:latin typeface="DM Sans Italics"/>
              </a:rPr>
              <a:t>HOW DO WE</a:t>
            </a:r>
          </a:p>
          <a:p>
            <a:pPr marL="0" marR="0" lvl="0" indent="0" algn="ctr" defTabSz="914400" rtl="0" eaLnBrk="1" fontAlgn="auto" latinLnBrk="0" hangingPunct="1">
              <a:lnSpc>
                <a:spcPts val="4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1" b="0" i="0" u="none" strike="noStrike" kern="1200" cap="none" spc="29" normalizeH="0" baseline="0" noProof="0" dirty="0">
                <a:ln>
                  <a:noFill/>
                </a:ln>
                <a:effectLst/>
                <a:uLnTx/>
                <a:uFillTx/>
                <a:latin typeface="DM Sans Italics"/>
                <a:ea typeface="+mn-ea"/>
                <a:cs typeface="+mn-cs"/>
              </a:rPr>
              <a:t>STACK UP?</a:t>
            </a:r>
          </a:p>
        </p:txBody>
      </p:sp>
    </p:spTree>
    <p:extLst>
      <p:ext uri="{BB962C8B-B14F-4D97-AF65-F5344CB8AC3E}">
        <p14:creationId xmlns:p14="http://schemas.microsoft.com/office/powerpoint/2010/main" val="282780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169367" y="-10264537"/>
            <a:ext cx="15841853" cy="16255633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521842" y="4206517"/>
            <a:ext cx="7244317" cy="170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8"/>
              </a:lnSpc>
            </a:pPr>
            <a:r>
              <a:rPr lang="en-US" sz="10107" spc="990">
                <a:solidFill>
                  <a:srgbClr val="FFFFFF"/>
                </a:solidFill>
                <a:latin typeface="Oswald Bold"/>
              </a:rPr>
              <a:t>THANK YOU</a:t>
            </a:r>
          </a:p>
        </p:txBody>
      </p:sp>
      <p:sp>
        <p:nvSpPr>
          <p:cNvPr id="4" name="Freeform 4"/>
          <p:cNvSpPr/>
          <p:nvPr/>
        </p:nvSpPr>
        <p:spPr>
          <a:xfrm>
            <a:off x="13447294" y="-3843198"/>
            <a:ext cx="15841853" cy="16255633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394</Words>
  <Application>Microsoft Office PowerPoint</Application>
  <PresentationFormat>Custom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Oswald Bold</vt:lpstr>
      <vt:lpstr>DM Sans Italics</vt:lpstr>
      <vt:lpstr>Montserrat Classic Bold</vt:lpstr>
      <vt:lpstr>Open Sauce</vt:lpstr>
      <vt:lpstr>Arial</vt:lpstr>
      <vt:lpstr>DM Sans Bold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</dc:title>
  <dc:creator>Kelly Richards</dc:creator>
  <cp:lastModifiedBy>Kelly Richards</cp:lastModifiedBy>
  <cp:revision>3</cp:revision>
  <dcterms:created xsi:type="dcterms:W3CDTF">2006-08-16T00:00:00Z</dcterms:created>
  <dcterms:modified xsi:type="dcterms:W3CDTF">2024-08-28T18:29:39Z</dcterms:modified>
  <dc:identifier>DAGDQWNK1Gw</dc:identifier>
</cp:coreProperties>
</file>